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  <p:sldId id="289" r:id="rId3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 Regular Regular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 Regular Regular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 Regular Regular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 Regular Regular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 Regular Regular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 Regular Regular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 Regular Regular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 Regular Regular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 Regular 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F72A66-D092-4FFD-8A74-0DDAE069592F}" v="24" dt="2023-11-21T13:30:01.059"/>
    <p1510:client id="{CC048AB3-5BA7-4B4B-BFEB-2BB65346066D}" v="292" dt="2023-11-17T17:05:30.796"/>
    <p1510:client id="{D94C1A99-CA2E-4C38-8A34-0A585CDDBEF4}" v="203" dt="2023-11-17T02:17:43.02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02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Żłobicki" userId="21621c525f14bc76" providerId="Windows Live" clId="Web-{D94C1A99-CA2E-4C38-8A34-0A585CDDBEF4}"/>
    <pc:docChg chg="modSld">
      <pc:chgData name="Damian Żłobicki" userId="21621c525f14bc76" providerId="Windows Live" clId="Web-{D94C1A99-CA2E-4C38-8A34-0A585CDDBEF4}" dt="2023-11-17T02:17:43.025" v="185"/>
      <pc:docMkLst>
        <pc:docMk/>
      </pc:docMkLst>
      <pc:sldChg chg="modSp">
        <pc:chgData name="Damian Żłobicki" userId="21621c525f14bc76" providerId="Windows Live" clId="Web-{D94C1A99-CA2E-4C38-8A34-0A585CDDBEF4}" dt="2023-11-17T02:16:28.176" v="168"/>
        <pc:sldMkLst>
          <pc:docMk/>
          <pc:sldMk cId="0" sldId="256"/>
        </pc:sldMkLst>
        <pc:spChg chg="mod">
          <ac:chgData name="Damian Żłobicki" userId="21621c525f14bc76" providerId="Windows Live" clId="Web-{D94C1A99-CA2E-4C38-8A34-0A585CDDBEF4}" dt="2023-11-17T02:16:28.176" v="168"/>
          <ac:spMkLst>
            <pc:docMk/>
            <pc:sldMk cId="0" sldId="256"/>
            <ac:spMk id="107" creationId="{00000000-0000-0000-0000-000000000000}"/>
          </ac:spMkLst>
        </pc:spChg>
        <pc:grpChg chg="mod">
          <ac:chgData name="Damian Żłobicki" userId="21621c525f14bc76" providerId="Windows Live" clId="Web-{D94C1A99-CA2E-4C38-8A34-0A585CDDBEF4}" dt="2023-11-17T02:16:05.299" v="158"/>
          <ac:grpSpMkLst>
            <pc:docMk/>
            <pc:sldMk cId="0" sldId="256"/>
            <ac:grpSpMk id="105" creationId="{00000000-0000-0000-0000-000000000000}"/>
          </ac:grpSpMkLst>
        </pc:grpChg>
        <pc:picChg chg="mod">
          <ac:chgData name="Damian Żłobicki" userId="21621c525f14bc76" providerId="Windows Live" clId="Web-{D94C1A99-CA2E-4C38-8A34-0A585CDDBEF4}" dt="2023-11-17T02:03:41.541" v="11"/>
          <ac:picMkLst>
            <pc:docMk/>
            <pc:sldMk cId="0" sldId="256"/>
            <ac:picMk id="108" creationId="{00000000-0000-0000-0000-000000000000}"/>
          </ac:picMkLst>
        </pc:picChg>
        <pc:picChg chg="mod">
          <ac:chgData name="Damian Żłobicki" userId="21621c525f14bc76" providerId="Windows Live" clId="Web-{D94C1A99-CA2E-4C38-8A34-0A585CDDBEF4}" dt="2023-11-17T02:03:05.538" v="5"/>
          <ac:picMkLst>
            <pc:docMk/>
            <pc:sldMk cId="0" sldId="256"/>
            <ac:picMk id="109" creationId="{00000000-0000-0000-0000-000000000000}"/>
          </ac:picMkLst>
        </pc:picChg>
        <pc:picChg chg="mod">
          <ac:chgData name="Damian Żłobicki" userId="21621c525f14bc76" providerId="Windows Live" clId="Web-{D94C1A99-CA2E-4C38-8A34-0A585CDDBEF4}" dt="2023-11-17T02:02:59.347" v="3"/>
          <ac:picMkLst>
            <pc:docMk/>
            <pc:sldMk cId="0" sldId="256"/>
            <ac:picMk id="110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4:34.279" v="24"/>
        <pc:sldMkLst>
          <pc:docMk/>
          <pc:sldMk cId="0" sldId="257"/>
        </pc:sldMkLst>
        <pc:picChg chg="mod">
          <ac:chgData name="Damian Żłobicki" userId="21621c525f14bc76" providerId="Windows Live" clId="Web-{D94C1A99-CA2E-4C38-8A34-0A585CDDBEF4}" dt="2023-11-17T02:04:34.279" v="24"/>
          <ac:picMkLst>
            <pc:docMk/>
            <pc:sldMk cId="0" sldId="257"/>
            <ac:picMk id="113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4:47.780" v="28"/>
        <pc:sldMkLst>
          <pc:docMk/>
          <pc:sldMk cId="0" sldId="259"/>
        </pc:sldMkLst>
        <pc:picChg chg="mod">
          <ac:chgData name="Damian Żłobicki" userId="21621c525f14bc76" providerId="Windows Live" clId="Web-{D94C1A99-CA2E-4C38-8A34-0A585CDDBEF4}" dt="2023-11-17T02:04:44.170" v="26"/>
          <ac:picMkLst>
            <pc:docMk/>
            <pc:sldMk cId="0" sldId="259"/>
            <ac:picMk id="121" creationId="{00000000-0000-0000-0000-000000000000}"/>
          </ac:picMkLst>
        </pc:picChg>
        <pc:picChg chg="mod">
          <ac:chgData name="Damian Żłobicki" userId="21621c525f14bc76" providerId="Windows Live" clId="Web-{D94C1A99-CA2E-4C38-8A34-0A585CDDBEF4}" dt="2023-11-17T02:04:47.780" v="28"/>
          <ac:picMkLst>
            <pc:docMk/>
            <pc:sldMk cId="0" sldId="259"/>
            <ac:picMk id="122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4:59.984" v="31" actId="14100"/>
        <pc:sldMkLst>
          <pc:docMk/>
          <pc:sldMk cId="0" sldId="260"/>
        </pc:sldMkLst>
        <pc:spChg chg="mod">
          <ac:chgData name="Damian Żłobicki" userId="21621c525f14bc76" providerId="Windows Live" clId="Web-{D94C1A99-CA2E-4C38-8A34-0A585CDDBEF4}" dt="2023-11-17T02:04:59.984" v="31" actId="14100"/>
          <ac:spMkLst>
            <pc:docMk/>
            <pc:sldMk cId="0" sldId="260"/>
            <ac:spMk id="127" creationId="{00000000-0000-0000-0000-000000000000}"/>
          </ac:spMkLst>
        </pc:spChg>
        <pc:picChg chg="mod">
          <ac:chgData name="Damian Żłobicki" userId="21621c525f14bc76" providerId="Windows Live" clId="Web-{D94C1A99-CA2E-4C38-8A34-0A585CDDBEF4}" dt="2023-11-17T02:04:49.983" v="30"/>
          <ac:picMkLst>
            <pc:docMk/>
            <pc:sldMk cId="0" sldId="260"/>
            <ac:picMk id="128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16:12.222" v="160"/>
        <pc:sldMkLst>
          <pc:docMk/>
          <pc:sldMk cId="0" sldId="261"/>
        </pc:sldMkLst>
        <pc:picChg chg="mod">
          <ac:chgData name="Damian Żłobicki" userId="21621c525f14bc76" providerId="Windows Live" clId="Web-{D94C1A99-CA2E-4C38-8A34-0A585CDDBEF4}" dt="2023-11-17T02:16:12.222" v="160"/>
          <ac:picMkLst>
            <pc:docMk/>
            <pc:sldMk cId="0" sldId="261"/>
            <ac:picMk id="132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6:16.615" v="45"/>
        <pc:sldMkLst>
          <pc:docMk/>
          <pc:sldMk cId="0" sldId="262"/>
        </pc:sldMkLst>
        <pc:picChg chg="mod">
          <ac:chgData name="Damian Żłobicki" userId="21621c525f14bc76" providerId="Windows Live" clId="Web-{D94C1A99-CA2E-4C38-8A34-0A585CDDBEF4}" dt="2023-11-17T02:06:16.615" v="45"/>
          <ac:picMkLst>
            <pc:docMk/>
            <pc:sldMk cId="0" sldId="262"/>
            <ac:picMk id="136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7:21.885" v="55"/>
        <pc:sldMkLst>
          <pc:docMk/>
          <pc:sldMk cId="0" sldId="263"/>
        </pc:sldMkLst>
        <pc:picChg chg="mod">
          <ac:chgData name="Damian Żłobicki" userId="21621c525f14bc76" providerId="Windows Live" clId="Web-{D94C1A99-CA2E-4C38-8A34-0A585CDDBEF4}" dt="2023-11-17T02:07:21.885" v="55"/>
          <ac:picMkLst>
            <pc:docMk/>
            <pc:sldMk cId="0" sldId="263"/>
            <ac:picMk id="140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7:54.888" v="62"/>
        <pc:sldMkLst>
          <pc:docMk/>
          <pc:sldMk cId="0" sldId="264"/>
        </pc:sldMkLst>
        <pc:picChg chg="mod">
          <ac:chgData name="Damian Żłobicki" userId="21621c525f14bc76" providerId="Windows Live" clId="Web-{D94C1A99-CA2E-4C38-8A34-0A585CDDBEF4}" dt="2023-11-17T02:07:54.888" v="62"/>
          <ac:picMkLst>
            <pc:docMk/>
            <pc:sldMk cId="0" sldId="264"/>
            <ac:picMk id="143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8:41.938" v="74"/>
        <pc:sldMkLst>
          <pc:docMk/>
          <pc:sldMk cId="0" sldId="266"/>
        </pc:sldMkLst>
        <pc:picChg chg="mod">
          <ac:chgData name="Damian Żłobicki" userId="21621c525f14bc76" providerId="Windows Live" clId="Web-{D94C1A99-CA2E-4C38-8A34-0A585CDDBEF4}" dt="2023-11-17T02:08:41.938" v="74"/>
          <ac:picMkLst>
            <pc:docMk/>
            <pc:sldMk cId="0" sldId="266"/>
            <ac:picMk id="153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8:48.798" v="76"/>
        <pc:sldMkLst>
          <pc:docMk/>
          <pc:sldMk cId="0" sldId="269"/>
        </pc:sldMkLst>
        <pc:picChg chg="mod">
          <ac:chgData name="Damian Żłobicki" userId="21621c525f14bc76" providerId="Windows Live" clId="Web-{D94C1A99-CA2E-4C38-8A34-0A585CDDBEF4}" dt="2023-11-17T02:08:48.798" v="76"/>
          <ac:picMkLst>
            <pc:docMk/>
            <pc:sldMk cId="0" sldId="269"/>
            <ac:picMk id="168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9:20.347" v="81"/>
        <pc:sldMkLst>
          <pc:docMk/>
          <pc:sldMk cId="0" sldId="273"/>
        </pc:sldMkLst>
        <pc:picChg chg="mod">
          <ac:chgData name="Damian Żłobicki" userId="21621c525f14bc76" providerId="Windows Live" clId="Web-{D94C1A99-CA2E-4C38-8A34-0A585CDDBEF4}" dt="2023-11-17T02:09:20.347" v="81"/>
          <ac:picMkLst>
            <pc:docMk/>
            <pc:sldMk cId="0" sldId="273"/>
            <ac:picMk id="185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14:19.323" v="140" actId="1076"/>
        <pc:sldMkLst>
          <pc:docMk/>
          <pc:sldMk cId="0" sldId="274"/>
        </pc:sldMkLst>
        <pc:spChg chg="mod">
          <ac:chgData name="Damian Żłobicki" userId="21621c525f14bc76" providerId="Windows Live" clId="Web-{D94C1A99-CA2E-4C38-8A34-0A585CDDBEF4}" dt="2023-11-17T02:14:19.323" v="140" actId="1076"/>
          <ac:spMkLst>
            <pc:docMk/>
            <pc:sldMk cId="0" sldId="274"/>
            <ac:spMk id="190" creationId="{00000000-0000-0000-0000-000000000000}"/>
          </ac:spMkLst>
        </pc:spChg>
      </pc:sldChg>
      <pc:sldChg chg="modSp">
        <pc:chgData name="Damian Żłobicki" userId="21621c525f14bc76" providerId="Windows Live" clId="Web-{D94C1A99-CA2E-4C38-8A34-0A585CDDBEF4}" dt="2023-11-17T02:16:14.284" v="162"/>
        <pc:sldMkLst>
          <pc:docMk/>
          <pc:sldMk cId="0" sldId="275"/>
        </pc:sldMkLst>
        <pc:picChg chg="mod">
          <ac:chgData name="Damian Żłobicki" userId="21621c525f14bc76" providerId="Windows Live" clId="Web-{D94C1A99-CA2E-4C38-8A34-0A585CDDBEF4}" dt="2023-11-17T02:16:14.284" v="162"/>
          <ac:picMkLst>
            <pc:docMk/>
            <pc:sldMk cId="0" sldId="275"/>
            <ac:picMk id="194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9:36.567" v="82"/>
        <pc:sldMkLst>
          <pc:docMk/>
          <pc:sldMk cId="0" sldId="277"/>
        </pc:sldMkLst>
        <pc:picChg chg="mod">
          <ac:chgData name="Damian Żłobicki" userId="21621c525f14bc76" providerId="Windows Live" clId="Web-{D94C1A99-CA2E-4C38-8A34-0A585CDDBEF4}" dt="2023-11-17T02:09:36.567" v="82"/>
          <ac:picMkLst>
            <pc:docMk/>
            <pc:sldMk cId="0" sldId="277"/>
            <ac:picMk id="201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9:39.817" v="84"/>
        <pc:sldMkLst>
          <pc:docMk/>
          <pc:sldMk cId="0" sldId="278"/>
        </pc:sldMkLst>
        <pc:picChg chg="mod">
          <ac:chgData name="Damian Żłobicki" userId="21621c525f14bc76" providerId="Windows Live" clId="Web-{D94C1A99-CA2E-4C38-8A34-0A585CDDBEF4}" dt="2023-11-17T02:09:39.817" v="84"/>
          <ac:picMkLst>
            <pc:docMk/>
            <pc:sldMk cId="0" sldId="278"/>
            <ac:picMk id="205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09:57.084" v="85"/>
        <pc:sldMkLst>
          <pc:docMk/>
          <pc:sldMk cId="0" sldId="279"/>
        </pc:sldMkLst>
        <pc:spChg chg="mod">
          <ac:chgData name="Damian Żłobicki" userId="21621c525f14bc76" providerId="Windows Live" clId="Web-{D94C1A99-CA2E-4C38-8A34-0A585CDDBEF4}" dt="2023-11-17T02:09:57.084" v="85"/>
          <ac:spMkLst>
            <pc:docMk/>
            <pc:sldMk cId="0" sldId="279"/>
            <ac:spMk id="207" creationId="{00000000-0000-0000-0000-000000000000}"/>
          </ac:spMkLst>
        </pc:spChg>
      </pc:sldChg>
      <pc:sldChg chg="modSp">
        <pc:chgData name="Damian Żłobicki" userId="21621c525f14bc76" providerId="Windows Live" clId="Web-{D94C1A99-CA2E-4C38-8A34-0A585CDDBEF4}" dt="2023-11-17T02:10:42.900" v="96"/>
        <pc:sldMkLst>
          <pc:docMk/>
          <pc:sldMk cId="0" sldId="280"/>
        </pc:sldMkLst>
        <pc:picChg chg="mod">
          <ac:chgData name="Damian Żłobicki" userId="21621c525f14bc76" providerId="Windows Live" clId="Web-{D94C1A99-CA2E-4C38-8A34-0A585CDDBEF4}" dt="2023-11-17T02:10:42.900" v="96"/>
          <ac:picMkLst>
            <pc:docMk/>
            <pc:sldMk cId="0" sldId="280"/>
            <ac:picMk id="211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10:31.618" v="92" actId="20577"/>
        <pc:sldMkLst>
          <pc:docMk/>
          <pc:sldMk cId="0" sldId="281"/>
        </pc:sldMkLst>
        <pc:spChg chg="mod">
          <ac:chgData name="Damian Żłobicki" userId="21621c525f14bc76" providerId="Windows Live" clId="Web-{D94C1A99-CA2E-4C38-8A34-0A585CDDBEF4}" dt="2023-11-17T02:10:31.618" v="92" actId="20577"/>
          <ac:spMkLst>
            <pc:docMk/>
            <pc:sldMk cId="0" sldId="281"/>
            <ac:spMk id="214" creationId="{00000000-0000-0000-0000-000000000000}"/>
          </ac:spMkLst>
        </pc:spChg>
      </pc:sldChg>
      <pc:sldChg chg="modSp">
        <pc:chgData name="Damian Żłobicki" userId="21621c525f14bc76" providerId="Windows Live" clId="Web-{D94C1A99-CA2E-4C38-8A34-0A585CDDBEF4}" dt="2023-11-17T02:10:39.619" v="94"/>
        <pc:sldMkLst>
          <pc:docMk/>
          <pc:sldMk cId="0" sldId="282"/>
        </pc:sldMkLst>
        <pc:picChg chg="mod">
          <ac:chgData name="Damian Żłobicki" userId="21621c525f14bc76" providerId="Windows Live" clId="Web-{D94C1A99-CA2E-4C38-8A34-0A585CDDBEF4}" dt="2023-11-17T02:10:39.619" v="94"/>
          <ac:picMkLst>
            <pc:docMk/>
            <pc:sldMk cId="0" sldId="282"/>
            <ac:picMk id="219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11:20.637" v="104"/>
        <pc:sldMkLst>
          <pc:docMk/>
          <pc:sldMk cId="0" sldId="284"/>
        </pc:sldMkLst>
        <pc:picChg chg="mod">
          <ac:chgData name="Damian Żłobicki" userId="21621c525f14bc76" providerId="Windows Live" clId="Web-{D94C1A99-CA2E-4C38-8A34-0A585CDDBEF4}" dt="2023-11-17T02:11:20.637" v="104"/>
          <ac:picMkLst>
            <pc:docMk/>
            <pc:sldMk cId="0" sldId="284"/>
            <ac:picMk id="226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11:22.888" v="106"/>
        <pc:sldMkLst>
          <pc:docMk/>
          <pc:sldMk cId="0" sldId="285"/>
        </pc:sldMkLst>
        <pc:picChg chg="mod">
          <ac:chgData name="Damian Żłobicki" userId="21621c525f14bc76" providerId="Windows Live" clId="Web-{D94C1A99-CA2E-4C38-8A34-0A585CDDBEF4}" dt="2023-11-17T02:11:22.888" v="106"/>
          <ac:picMkLst>
            <pc:docMk/>
            <pc:sldMk cId="0" sldId="285"/>
            <ac:picMk id="231" creationId="{00000000-0000-0000-0000-000000000000}"/>
          </ac:picMkLst>
        </pc:picChg>
      </pc:sldChg>
      <pc:sldChg chg="addSp modSp">
        <pc:chgData name="Damian Żłobicki" userId="21621c525f14bc76" providerId="Windows Live" clId="Web-{D94C1A99-CA2E-4C38-8A34-0A585CDDBEF4}" dt="2023-11-17T02:17:28.352" v="184" actId="1076"/>
        <pc:sldMkLst>
          <pc:docMk/>
          <pc:sldMk cId="0" sldId="286"/>
        </pc:sldMkLst>
        <pc:spChg chg="add mod">
          <ac:chgData name="Damian Żłobicki" userId="21621c525f14bc76" providerId="Windows Live" clId="Web-{D94C1A99-CA2E-4C38-8A34-0A585CDDBEF4}" dt="2023-11-17T02:17:28.352" v="184" actId="1076"/>
          <ac:spMkLst>
            <pc:docMk/>
            <pc:sldMk cId="0" sldId="286"/>
            <ac:spMk id="2" creationId="{FF2C803C-142E-17D7-22D0-D89512334325}"/>
          </ac:spMkLst>
        </pc:spChg>
        <pc:spChg chg="mod">
          <ac:chgData name="Damian Żłobicki" userId="21621c525f14bc76" providerId="Windows Live" clId="Web-{D94C1A99-CA2E-4C38-8A34-0A585CDDBEF4}" dt="2023-11-17T02:13:52.696" v="137" actId="1076"/>
          <ac:spMkLst>
            <pc:docMk/>
            <pc:sldMk cId="0" sldId="286"/>
            <ac:spMk id="236" creationId="{00000000-0000-0000-0000-000000000000}"/>
          </ac:spMkLst>
        </pc:spChg>
        <pc:grpChg chg="mod">
          <ac:chgData name="Damian Żłobicki" userId="21621c525f14bc76" providerId="Windows Live" clId="Web-{D94C1A99-CA2E-4C38-8A34-0A585CDDBEF4}" dt="2023-11-17T02:17:18.133" v="182" actId="1076"/>
          <ac:grpSpMkLst>
            <pc:docMk/>
            <pc:sldMk cId="0" sldId="286"/>
            <ac:grpSpMk id="235" creationId="{00000000-0000-0000-0000-000000000000}"/>
          </ac:grpSpMkLst>
        </pc:grpChg>
      </pc:sldChg>
      <pc:sldChg chg="modSp">
        <pc:chgData name="Damian Żłobicki" userId="21621c525f14bc76" providerId="Windows Live" clId="Web-{D94C1A99-CA2E-4C38-8A34-0A585CDDBEF4}" dt="2023-11-17T02:12:37.893" v="117" actId="1076"/>
        <pc:sldMkLst>
          <pc:docMk/>
          <pc:sldMk cId="0" sldId="287"/>
        </pc:sldMkLst>
        <pc:spChg chg="mod">
          <ac:chgData name="Damian Żłobicki" userId="21621c525f14bc76" providerId="Windows Live" clId="Web-{D94C1A99-CA2E-4C38-8A34-0A585CDDBEF4}" dt="2023-11-17T02:12:15.704" v="114" actId="1076"/>
          <ac:spMkLst>
            <pc:docMk/>
            <pc:sldMk cId="0" sldId="287"/>
            <ac:spMk id="240" creationId="{00000000-0000-0000-0000-000000000000}"/>
          </ac:spMkLst>
        </pc:spChg>
        <pc:spChg chg="mod">
          <ac:chgData name="Damian Żłobicki" userId="21621c525f14bc76" providerId="Windows Live" clId="Web-{D94C1A99-CA2E-4C38-8A34-0A585CDDBEF4}" dt="2023-11-17T02:12:37.893" v="117" actId="1076"/>
          <ac:spMkLst>
            <pc:docMk/>
            <pc:sldMk cId="0" sldId="287"/>
            <ac:spMk id="241" creationId="{00000000-0000-0000-0000-000000000000}"/>
          </ac:spMkLst>
        </pc:spChg>
      </pc:sldChg>
      <pc:sldChg chg="modSp">
        <pc:chgData name="Damian Żłobicki" userId="21621c525f14bc76" providerId="Windows Live" clId="Web-{D94C1A99-CA2E-4C38-8A34-0A585CDDBEF4}" dt="2023-11-17T02:16:16.050" v="164"/>
        <pc:sldMkLst>
          <pc:docMk/>
          <pc:sldMk cId="0" sldId="288"/>
        </pc:sldMkLst>
        <pc:picChg chg="mod">
          <ac:chgData name="Damian Żłobicki" userId="21621c525f14bc76" providerId="Windows Live" clId="Web-{D94C1A99-CA2E-4C38-8A34-0A585CDDBEF4}" dt="2023-11-17T02:16:16.050" v="164"/>
          <ac:picMkLst>
            <pc:docMk/>
            <pc:sldMk cId="0" sldId="288"/>
            <ac:picMk id="244" creationId="{00000000-0000-0000-0000-000000000000}"/>
          </ac:picMkLst>
        </pc:picChg>
      </pc:sldChg>
      <pc:sldChg chg="modSp">
        <pc:chgData name="Damian Żłobicki" userId="21621c525f14bc76" providerId="Windows Live" clId="Web-{D94C1A99-CA2E-4C38-8A34-0A585CDDBEF4}" dt="2023-11-17T02:17:43.025" v="185"/>
        <pc:sldMkLst>
          <pc:docMk/>
          <pc:sldMk cId="0" sldId="289"/>
        </pc:sldMkLst>
        <pc:spChg chg="mod">
          <ac:chgData name="Damian Żłobicki" userId="21621c525f14bc76" providerId="Windows Live" clId="Web-{D94C1A99-CA2E-4C38-8A34-0A585CDDBEF4}" dt="2023-11-17T02:15:30.500" v="153"/>
          <ac:spMkLst>
            <pc:docMk/>
            <pc:sldMk cId="0" sldId="289"/>
            <ac:spMk id="249" creationId="{00000000-0000-0000-0000-000000000000}"/>
          </ac:spMkLst>
        </pc:spChg>
        <pc:spChg chg="mod">
          <ac:chgData name="Damian Żłobicki" userId="21621c525f14bc76" providerId="Windows Live" clId="Web-{D94C1A99-CA2E-4C38-8A34-0A585CDDBEF4}" dt="2023-11-17T02:17:43.025" v="185"/>
          <ac:spMkLst>
            <pc:docMk/>
            <pc:sldMk cId="0" sldId="289"/>
            <ac:spMk id="250" creationId="{00000000-0000-0000-0000-000000000000}"/>
          </ac:spMkLst>
        </pc:spChg>
        <pc:spChg chg="mod">
          <ac:chgData name="Damian Żłobicki" userId="21621c525f14bc76" providerId="Windows Live" clId="Web-{D94C1A99-CA2E-4C38-8A34-0A585CDDBEF4}" dt="2023-11-17T02:15:14.545" v="150"/>
          <ac:spMkLst>
            <pc:docMk/>
            <pc:sldMk cId="0" sldId="289"/>
            <ac:spMk id="252" creationId="{00000000-0000-0000-0000-000000000000}"/>
          </ac:spMkLst>
        </pc:spChg>
        <pc:grpChg chg="mod">
          <ac:chgData name="Damian Żłobicki" userId="21621c525f14bc76" providerId="Windows Live" clId="Web-{D94C1A99-CA2E-4C38-8A34-0A585CDDBEF4}" dt="2023-11-17T02:16:18.972" v="165"/>
          <ac:grpSpMkLst>
            <pc:docMk/>
            <pc:sldMk cId="0" sldId="289"/>
            <ac:grpSpMk id="248" creationId="{00000000-0000-0000-0000-000000000000}"/>
          </ac:grpSpMkLst>
        </pc:grpChg>
        <pc:picChg chg="mod">
          <ac:chgData name="Damian Żłobicki" userId="21621c525f14bc76" providerId="Windows Live" clId="Web-{D94C1A99-CA2E-4C38-8A34-0A585CDDBEF4}" dt="2023-11-17T02:16:21.629" v="167"/>
          <ac:picMkLst>
            <pc:docMk/>
            <pc:sldMk cId="0" sldId="289"/>
            <ac:picMk id="253" creationId="{00000000-0000-0000-0000-000000000000}"/>
          </ac:picMkLst>
        </pc:picChg>
      </pc:sldChg>
    </pc:docChg>
  </pc:docChgLst>
  <pc:docChgLst>
    <pc:chgData name="Damian Żłobicki" userId="21621c525f14bc76" providerId="Windows Live" clId="Web-{CC048AB3-5BA7-4B4B-BFEB-2BB65346066D}"/>
    <pc:docChg chg="addSld delSld modSld sldOrd">
      <pc:chgData name="Damian Żłobicki" userId="21621c525f14bc76" providerId="Windows Live" clId="Web-{CC048AB3-5BA7-4B4B-BFEB-2BB65346066D}" dt="2023-11-17T17:05:30.796" v="220"/>
      <pc:docMkLst>
        <pc:docMk/>
      </pc:docMkLst>
      <pc:sldChg chg="modSp">
        <pc:chgData name="Damian Żłobicki" userId="21621c525f14bc76" providerId="Windows Live" clId="Web-{CC048AB3-5BA7-4B4B-BFEB-2BB65346066D}" dt="2023-11-17T17:00:47.843" v="114" actId="20577"/>
        <pc:sldMkLst>
          <pc:docMk/>
          <pc:sldMk cId="0" sldId="283"/>
        </pc:sldMkLst>
        <pc:spChg chg="mod">
          <ac:chgData name="Damian Żłobicki" userId="21621c525f14bc76" providerId="Windows Live" clId="Web-{CC048AB3-5BA7-4B4B-BFEB-2BB65346066D}" dt="2023-11-17T17:00:47.843" v="114" actId="20577"/>
          <ac:spMkLst>
            <pc:docMk/>
            <pc:sldMk cId="0" sldId="283"/>
            <ac:spMk id="223" creationId="{00000000-0000-0000-0000-000000000000}"/>
          </ac:spMkLst>
        </pc:spChg>
      </pc:sldChg>
      <pc:sldChg chg="modSp">
        <pc:chgData name="Damian Żłobicki" userId="21621c525f14bc76" providerId="Windows Live" clId="Web-{CC048AB3-5BA7-4B4B-BFEB-2BB65346066D}" dt="2023-11-17T16:59:05.962" v="81" actId="20577"/>
        <pc:sldMkLst>
          <pc:docMk/>
          <pc:sldMk cId="0" sldId="287"/>
        </pc:sldMkLst>
        <pc:spChg chg="mod">
          <ac:chgData name="Damian Żłobicki" userId="21621c525f14bc76" providerId="Windows Live" clId="Web-{CC048AB3-5BA7-4B4B-BFEB-2BB65346066D}" dt="2023-11-17T16:59:05.962" v="81" actId="20577"/>
          <ac:spMkLst>
            <pc:docMk/>
            <pc:sldMk cId="0" sldId="287"/>
            <ac:spMk id="239" creationId="{00000000-0000-0000-0000-000000000000}"/>
          </ac:spMkLst>
        </pc:spChg>
      </pc:sldChg>
      <pc:sldChg chg="addSp delSp modSp">
        <pc:chgData name="Damian Żłobicki" userId="21621c525f14bc76" providerId="Windows Live" clId="Web-{CC048AB3-5BA7-4B4B-BFEB-2BB65346066D}" dt="2023-11-17T17:04:21.229" v="203"/>
        <pc:sldMkLst>
          <pc:docMk/>
          <pc:sldMk cId="0" sldId="289"/>
        </pc:sldMkLst>
        <pc:spChg chg="add del mod">
          <ac:chgData name="Damian Żłobicki" userId="21621c525f14bc76" providerId="Windows Live" clId="Web-{CC048AB3-5BA7-4B4B-BFEB-2BB65346066D}" dt="2023-11-17T17:04:21.229" v="203"/>
          <ac:spMkLst>
            <pc:docMk/>
            <pc:sldMk cId="0" sldId="289"/>
            <ac:spMk id="2" creationId="{66EE458E-EAE1-C7F0-649A-699BC9468805}"/>
          </ac:spMkLst>
        </pc:spChg>
        <pc:spChg chg="mod">
          <ac:chgData name="Damian Żłobicki" userId="21621c525f14bc76" providerId="Windows Live" clId="Web-{CC048AB3-5BA7-4B4B-BFEB-2BB65346066D}" dt="2023-11-17T17:02:57.756" v="138" actId="20577"/>
          <ac:spMkLst>
            <pc:docMk/>
            <pc:sldMk cId="0" sldId="289"/>
            <ac:spMk id="249" creationId="{00000000-0000-0000-0000-000000000000}"/>
          </ac:spMkLst>
        </pc:spChg>
      </pc:sldChg>
      <pc:sldChg chg="addSp modSp new ord">
        <pc:chgData name="Damian Żłobicki" userId="21621c525f14bc76" providerId="Windows Live" clId="Web-{CC048AB3-5BA7-4B4B-BFEB-2BB65346066D}" dt="2023-11-17T17:05:30.796" v="220"/>
        <pc:sldMkLst>
          <pc:docMk/>
          <pc:sldMk cId="1193858729" sldId="290"/>
        </pc:sldMkLst>
        <pc:spChg chg="mod">
          <ac:chgData name="Damian Żłobicki" userId="21621c525f14bc76" providerId="Windows Live" clId="Web-{CC048AB3-5BA7-4B4B-BFEB-2BB65346066D}" dt="2023-11-17T16:59:29.823" v="91" actId="20577"/>
          <ac:spMkLst>
            <pc:docMk/>
            <pc:sldMk cId="1193858729" sldId="290"/>
            <ac:spMk id="2" creationId="{F4FD7410-830E-0383-6FA4-566A15B6E521}"/>
          </ac:spMkLst>
        </pc:spChg>
        <pc:spChg chg="mod">
          <ac:chgData name="Damian Żłobicki" userId="21621c525f14bc76" providerId="Windows Live" clId="Web-{CC048AB3-5BA7-4B4B-BFEB-2BB65346066D}" dt="2023-11-17T17:02:29.176" v="131" actId="20577"/>
          <ac:spMkLst>
            <pc:docMk/>
            <pc:sldMk cId="1193858729" sldId="290"/>
            <ac:spMk id="3" creationId="{D8DDE228-534C-905B-37F0-360C9FDEBFE4}"/>
          </ac:spMkLst>
        </pc:spChg>
        <pc:spChg chg="add mod">
          <ac:chgData name="Damian Żłobicki" userId="21621c525f14bc76" providerId="Windows Live" clId="Web-{CC048AB3-5BA7-4B4B-BFEB-2BB65346066D}" dt="2023-11-17T17:05:02.872" v="219" actId="20577"/>
          <ac:spMkLst>
            <pc:docMk/>
            <pc:sldMk cId="1193858729" sldId="290"/>
            <ac:spMk id="4" creationId="{08A5E028-B114-FD53-CB30-B748E47CD7A5}"/>
          </ac:spMkLst>
        </pc:spChg>
      </pc:sldChg>
      <pc:sldChg chg="add del replId">
        <pc:chgData name="Damian Żłobicki" userId="21621c525f14bc76" providerId="Windows Live" clId="Web-{CC048AB3-5BA7-4B4B-BFEB-2BB65346066D}" dt="2023-11-17T17:02:45.709" v="133"/>
        <pc:sldMkLst>
          <pc:docMk/>
          <pc:sldMk cId="542825274" sldId="291"/>
        </pc:sldMkLst>
      </pc:sldChg>
    </pc:docChg>
  </pc:docChgLst>
  <pc:docChgLst>
    <pc:chgData name="Damian Żłobicki" userId="21621c525f14bc76" providerId="Windows Live" clId="Web-{79F72A66-D092-4FFD-8A74-0DDAE069592F}"/>
    <pc:docChg chg="modSld">
      <pc:chgData name="Damian Żłobicki" userId="21621c525f14bc76" providerId="Windows Live" clId="Web-{79F72A66-D092-4FFD-8A74-0DDAE069592F}" dt="2023-11-21T13:30:01.059" v="3"/>
      <pc:docMkLst>
        <pc:docMk/>
      </pc:docMkLst>
      <pc:sldChg chg="addSp delSp">
        <pc:chgData name="Damian Żłobicki" userId="21621c525f14bc76" providerId="Windows Live" clId="Web-{79F72A66-D092-4FFD-8A74-0DDAE069592F}" dt="2023-11-21T13:29:55.106" v="2"/>
        <pc:sldMkLst>
          <pc:docMk/>
          <pc:sldMk cId="0" sldId="256"/>
        </pc:sldMkLst>
        <pc:picChg chg="add del">
          <ac:chgData name="Damian Żłobicki" userId="21621c525f14bc76" providerId="Windows Live" clId="Web-{79F72A66-D092-4FFD-8A74-0DDAE069592F}" dt="2023-11-21T13:29:55.106" v="2"/>
          <ac:picMkLst>
            <pc:docMk/>
            <pc:sldMk cId="0" sldId="256"/>
            <ac:picMk id="109" creationId="{00000000-0000-0000-0000-000000000000}"/>
          </ac:picMkLst>
        </pc:picChg>
      </pc:sldChg>
      <pc:sldChg chg="delSp">
        <pc:chgData name="Damian Żłobicki" userId="21621c525f14bc76" providerId="Windows Live" clId="Web-{79F72A66-D092-4FFD-8A74-0DDAE069592F}" dt="2023-11-21T13:30:01.059" v="3"/>
        <pc:sldMkLst>
          <pc:docMk/>
          <pc:sldMk cId="0" sldId="289"/>
        </pc:sldMkLst>
        <pc:picChg chg="del">
          <ac:chgData name="Damian Żłobicki" userId="21621c525f14bc76" providerId="Windows Live" clId="Web-{79F72A66-D092-4FFD-8A74-0DDAE069592F}" dt="2023-11-21T13:30:01.059" v="3"/>
          <ac:picMkLst>
            <pc:docMk/>
            <pc:sldMk cId="0" sldId="289"/>
            <ac:picMk id="25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70475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 tytułowy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Tekst tytułowy</a:t>
            </a:r>
          </a:p>
        </p:txBody>
      </p:sp>
      <p:sp>
        <p:nvSpPr>
          <p:cNvPr id="13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buSzTx/>
              <a:buFontTx/>
              <a:buNone/>
              <a:defRPr sz="24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pic>
        <p:nvPicPr>
          <p:cNvPr id="14" name="Obraz 1" descr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23" name="Treść - poziom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kst tytułowy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Tekst tytułowy</a:t>
            </a:r>
          </a:p>
        </p:txBody>
      </p:sp>
      <p:sp>
        <p:nvSpPr>
          <p:cNvPr id="32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pic>
        <p:nvPicPr>
          <p:cNvPr id="33" name="Obraz 1" descr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42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pic>
        <p:nvPicPr>
          <p:cNvPr id="43" name="Obraz 1" descr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kst tytułowy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52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buSzTx/>
              <a:buFontTx/>
              <a:buNone/>
              <a:defRPr sz="2400">
                <a:latin typeface="Inter Regular Bold"/>
                <a:ea typeface="Inter Regular Bold"/>
                <a:cs typeface="Inter Regular Bold"/>
                <a:sym typeface="Inter Regular Bold"/>
              </a:defRPr>
            </a:lvl1pPr>
            <a:lvl2pPr marL="0" indent="457200">
              <a:lnSpc>
                <a:spcPct val="90000"/>
              </a:lnSpc>
              <a:buSzTx/>
              <a:buFontTx/>
              <a:buNone/>
              <a:defRPr sz="2400">
                <a:latin typeface="Inter Regular Bold"/>
                <a:ea typeface="Inter Regular Bold"/>
                <a:cs typeface="Inter Regular Bold"/>
                <a:sym typeface="Inter Regular Bold"/>
              </a:defRPr>
            </a:lvl2pPr>
            <a:lvl3pPr marL="0" indent="914400">
              <a:lnSpc>
                <a:spcPct val="90000"/>
              </a:lnSpc>
              <a:buSzTx/>
              <a:buFontTx/>
              <a:buNone/>
              <a:defRPr sz="2400">
                <a:latin typeface="Inter Regular Bold"/>
                <a:ea typeface="Inter Regular Bold"/>
                <a:cs typeface="Inter Regular Bold"/>
                <a:sym typeface="Inter Regular Bold"/>
              </a:defRPr>
            </a:lvl3pPr>
            <a:lvl4pPr marL="0" indent="1371600">
              <a:lnSpc>
                <a:spcPct val="90000"/>
              </a:lnSpc>
              <a:buSzTx/>
              <a:buFontTx/>
              <a:buNone/>
              <a:defRPr sz="2400">
                <a:latin typeface="Inter Regular Bold"/>
                <a:ea typeface="Inter Regular Bold"/>
                <a:cs typeface="Inter Regular Bold"/>
                <a:sym typeface="Inter Regular Bold"/>
              </a:defRPr>
            </a:lvl4pPr>
            <a:lvl5pPr marL="0" indent="1828800">
              <a:lnSpc>
                <a:spcPct val="90000"/>
              </a:lnSpc>
              <a:buSzTx/>
              <a:buFontTx/>
              <a:buNone/>
              <a:defRPr sz="2400">
                <a:latin typeface="Inter Regular Bold"/>
                <a:ea typeface="Inter Regular Bold"/>
                <a:cs typeface="Inter Regular Bold"/>
                <a:sym typeface="Inter Regular Bold"/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53" name="Symbol zastępczy tekstu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buSzTx/>
              <a:buFontTx/>
              <a:buNone/>
              <a:defRPr sz="2400" b="1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54" name="Obraz 1" descr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pic>
        <p:nvPicPr>
          <p:cNvPr id="63" name="Obraz 1" descr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Obraz 1" descr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kst tytułowy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Tekst tytułowy</a:t>
            </a:r>
          </a:p>
        </p:txBody>
      </p:sp>
      <p:sp>
        <p:nvSpPr>
          <p:cNvPr id="80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3200"/>
            </a:lvl1pPr>
            <a:lvl2pPr marL="718457" indent="-261257">
              <a:lnSpc>
                <a:spcPct val="90000"/>
              </a:lnSpc>
              <a:defRPr sz="3200"/>
            </a:lvl2pPr>
            <a:lvl3pPr marL="1219200" indent="-304800">
              <a:lnSpc>
                <a:spcPct val="90000"/>
              </a:lnSpc>
              <a:defRPr sz="3200"/>
            </a:lvl3pPr>
            <a:lvl4pPr marL="1737360" indent="-365760">
              <a:lnSpc>
                <a:spcPct val="90000"/>
              </a:lnSpc>
              <a:defRPr sz="3200"/>
            </a:lvl4pPr>
            <a:lvl5pPr marL="2194560" indent="-365760">
              <a:lnSpc>
                <a:spcPct val="90000"/>
              </a:lnSpc>
              <a:defRPr sz="32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81" name="Symbol zastępczy tekstu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buSzTx/>
              <a:buFontTx/>
              <a:buNone/>
              <a:defRPr sz="16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82" name="Obraz 1" descr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kst tytułowy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Tekst tytułowy</a:t>
            </a:r>
          </a:p>
        </p:txBody>
      </p:sp>
      <p:sp>
        <p:nvSpPr>
          <p:cNvPr id="91" name="Symbol zastępczy obrazu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2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buSzTx/>
              <a:buFontTx/>
              <a:buNone/>
              <a:defRPr sz="16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pic>
        <p:nvPicPr>
          <p:cNvPr id="93" name="Obraz 1" descr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 tytułowy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Tekst tytułowy</a:t>
            </a:r>
          </a:p>
        </p:txBody>
      </p:sp>
      <p:sp>
        <p:nvSpPr>
          <p:cNvPr id="3" name="Treść - poziom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pic>
        <p:nvPicPr>
          <p:cNvPr id="4" name="Obraz 1" descr="Obraz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9pPr>
    </p:titleStyle>
    <p:bodyStyle>
      <a:lvl1pPr marL="228600" marR="0" indent="-2286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1pPr>
      <a:lvl2pPr marL="723900" marR="0" indent="-2667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2pPr>
      <a:lvl3pPr marL="1234439" marR="0" indent="-320039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3pPr>
      <a:lvl4pPr marL="1727200" marR="0" indent="-3556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4pPr>
      <a:lvl5pPr marL="2184400" marR="0" indent="-3556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5pPr>
      <a:lvl6pPr marL="2641600" marR="0" indent="-3556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6pPr>
      <a:lvl7pPr marL="3098800" marR="0" indent="-3556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7pPr>
      <a:lvl8pPr marL="3556000" marR="0" indent="-3556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8pPr>
      <a:lvl9pPr marL="4013200" marR="0" indent="-3556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Inter Regular Regular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olskiautyzm.pl/klasyfikacje-diagnostyczne-autyzmu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fron.org.pl/komunikaty-z-regionu/szczegoly-komunikatu/news/ogolnopolski-telefon-autyzmu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ggw.edu.pl/strona-glowna/studia/informacje-praktyczne-dla-studentow/pomoc-psychologiczna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orumprzeciwdepresji.pl/wazne-telefony-antydepresyjne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fron.org.pl/komunikaty-z-regionu/szczegoly-komunikatu/news/ogolnopolski-telefon-autyzmu/" TargetMode="External"/><Relationship Id="rId2" Type="http://schemas.openxmlformats.org/officeDocument/2006/relationships/hyperlink" Target="https://polskiautyzm.pl/klasyfikacje-diagnostyczne-autyzm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ggw.edu.pl/strona-glowna/studia/informacje-praktyczne-dla-studentow/pomoc-psychologiczna/" TargetMode="External"/><Relationship Id="rId4" Type="http://schemas.openxmlformats.org/officeDocument/2006/relationships/hyperlink" Target="https://forumprzeciwdepresji.pl/wazne-telefony-antydepresyjne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zkolenia@wlaczwizje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Obraz 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14475" y="0"/>
            <a:ext cx="10677525" cy="1958340"/>
            <a:chOff x="0" y="0"/>
            <a:chExt cx="10677525" cy="1958339"/>
          </a:xfrm>
        </p:grpSpPr>
        <p:sp>
          <p:nvSpPr>
            <p:cNvPr id="103" name="Prostokąt"/>
            <p:cNvSpPr/>
            <p:nvPr/>
          </p:nvSpPr>
          <p:spPr>
            <a:xfrm>
              <a:off x="0" y="0"/>
              <a:ext cx="10677525" cy="195834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104" name="image1.jpeg" descr="image1.jpe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0677525" cy="19583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6" name="pole tekstowe 5"/>
          <p:cNvSpPr txBox="1"/>
          <p:nvPr/>
        </p:nvSpPr>
        <p:spPr>
          <a:xfrm>
            <a:off x="1296651" y="3271809"/>
            <a:ext cx="9350504" cy="161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  <a:defRPr sz="2000">
                <a:solidFill>
                  <a:srgbClr val="003399"/>
                </a:solidFill>
              </a:defRPr>
            </a:lvl1pPr>
          </a:lstStyle>
          <a:p>
            <a:r>
              <a:t>Szkolenie jest realizowane w ramach projektu „SGGW - Uczelnia dostępna” [POWR.03.05.00-00-A044/21] współfinansowanego z Programu Operacyjnego Wiedza Edukacja Rozwój na lata 2014-2020, Oś priorytetowa III. Szkolnictwo wyższe dla gospodarki i rozwoju, Działanie 3.5 Kompleksowe Programy Szkół Wyższych</a:t>
            </a:r>
          </a:p>
        </p:txBody>
      </p:sp>
      <p:sp>
        <p:nvSpPr>
          <p:cNvPr id="107" name="pole tekstowe 7"/>
          <p:cNvSpPr txBox="1">
            <a:spLocks noGrp="1"/>
          </p:cNvSpPr>
          <p:nvPr>
            <p:ph type="title" idx="4294967295"/>
          </p:nvPr>
        </p:nvSpPr>
        <p:spPr>
          <a:xfrm>
            <a:off x="1368496" y="1550426"/>
            <a:ext cx="9350504" cy="523220"/>
          </a:xfrm>
          <a:prstGeom prst="rect">
            <a:avLst/>
          </a:prstGeom>
          <a:noFill/>
          <a:ln w="12700">
            <a:noFill/>
            <a:prstDash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rot="0" spcFirstLastPara="0" vertOverflow="overflow" horzOverflow="overflow" vert="horz" wrap="square" lIns="45719" tIns="45720" rIns="45719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003399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Inter Regular Bold"/>
                <a:ea typeface="Inter Regular Bold"/>
                <a:cs typeface="Inter Regular Bold"/>
                <a:sym typeface="Inter Regular Bold"/>
              </a:rPr>
              <a:t>Student </a:t>
            </a:r>
            <a:r>
              <a:rPr lang="pl-PL" sz="2800" dirty="0">
                <a:solidFill>
                  <a:srgbClr val="003399"/>
                </a:solidFill>
                <a:latin typeface="Inter Regular Bold"/>
                <a:ea typeface="Inter Regular Bold"/>
                <a:cs typeface="Inter Regular Bold"/>
                <a:sym typeface="Inter Regular Bold"/>
              </a:rPr>
              <a:t>w</a:t>
            </a:r>
            <a:r>
              <a:rPr kumimoji="0" lang="pl-PL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Inter Regular Bold"/>
                <a:ea typeface="Inter Regular Bold"/>
                <a:cs typeface="Inter Regular Bold"/>
                <a:sym typeface="Inter Regular Bold"/>
              </a:rPr>
              <a:t> </a:t>
            </a:r>
            <a:r>
              <a:rPr kumimoji="0" lang="pl-PL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Inter Regular Bold"/>
                <a:ea typeface="Inter Regular Bold"/>
                <a:cs typeface="Inter Regular Bold"/>
                <a:sym typeface="Inter Regular Bold"/>
              </a:rPr>
              <a:t>spektrum </a:t>
            </a:r>
            <a:r>
              <a:rPr kumimoji="0" lang="pl-PL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Inter Regular Bold"/>
                <a:ea typeface="Inter Regular Bold"/>
                <a:cs typeface="Inter Regular Bold"/>
                <a:sym typeface="Inter Regular Bold"/>
              </a:rPr>
              <a:t>autyzmu</a:t>
            </a:r>
            <a:endParaRPr kumimoji="0" lang="pl-PL" sz="28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Inter Regular Bold"/>
              <a:ea typeface="Inter Regular Bold"/>
              <a:cs typeface="Inter Regular Bold"/>
              <a:sym typeface="Inter Regular Bold"/>
            </a:endParaRPr>
          </a:p>
        </p:txBody>
      </p:sp>
      <p:pic>
        <p:nvPicPr>
          <p:cNvPr id="108" name="Obraz 1" descr="Fundusze Euroejskie Wiedza Edukacja Rozwój, Rzeczpospolita Polska, Szkoła Główna Gospodarstwa Wiejskiego, Unia Europejska Europejski Fundusz Społeczn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wklejony-film.png" descr="Tęczowy znak nieskonczoności - symbol autyzmu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5155" y="2665603"/>
            <a:ext cx="741690" cy="5730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O TRENERZE"/>
          <p:cNvSpPr txBox="1">
            <a:spLocks noGrp="1"/>
          </p:cNvSpPr>
          <p:nvPr>
            <p:ph type="title"/>
          </p:nvPr>
        </p:nvSpPr>
        <p:spPr>
          <a:xfrm>
            <a:off x="839787" y="1013715"/>
            <a:ext cx="3932239" cy="847925"/>
          </a:xfrm>
          <a:prstGeom prst="rect">
            <a:avLst/>
          </a:prstGeom>
        </p:spPr>
        <p:txBody>
          <a:bodyPr/>
          <a:lstStyle>
            <a:lvl1pPr>
              <a:defRPr sz="4500">
                <a:solidFill>
                  <a:srgbClr val="011993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lvl1pPr>
          </a:lstStyle>
          <a:p>
            <a:r>
              <a:t>O TRENERZE</a:t>
            </a:r>
          </a:p>
        </p:txBody>
      </p:sp>
      <p:pic>
        <p:nvPicPr>
          <p:cNvPr id="113" name="IMG_0611a.jpg" descr="Około trzydziestoletni męzczyzna z brodą i tatuażem na uchu, ubrany jest w czarny golf. W tle widać drewniany budynek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6186" r="9376"/>
          <a:stretch>
            <a:fillRect/>
          </a:stretch>
        </p:blipFill>
        <p:spPr>
          <a:xfrm>
            <a:off x="5424487" y="792953"/>
            <a:ext cx="5979171" cy="4721208"/>
          </a:xfrm>
          <a:prstGeom prst="rect">
            <a:avLst/>
          </a:prstGeom>
        </p:spPr>
      </p:pic>
      <p:sp>
        <p:nvSpPr>
          <p:cNvPr id="114" name="Fotografia: Marcelina Leśniewska"/>
          <p:cNvSpPr/>
          <p:nvPr/>
        </p:nvSpPr>
        <p:spPr>
          <a:xfrm>
            <a:off x="5424487" y="5615778"/>
            <a:ext cx="5979320" cy="317501"/>
          </a:xfrm>
          <a:prstGeom prst="roundRect">
            <a:avLst>
              <a:gd name="adj" fmla="val 0"/>
            </a:avLst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1pPr algn="ctr">
              <a:defRPr sz="1400"/>
            </a:lvl1pPr>
          </a:lstStyle>
          <a:p>
            <a:r>
              <a:t>Fotografia: Marcelina Leśniewska</a:t>
            </a:r>
          </a:p>
        </p:txBody>
      </p:sp>
      <p:sp>
        <p:nvSpPr>
          <p:cNvPr id="115" name="DAMIAN ŻŁOBICKI…"/>
          <p:cNvSpPr txBox="1">
            <a:spLocks noGrp="1"/>
          </p:cNvSpPr>
          <p:nvPr>
            <p:ph type="body" sz="quarter" idx="1"/>
          </p:nvPr>
        </p:nvSpPr>
        <p:spPr>
          <a:xfrm>
            <a:off x="680020" y="2855738"/>
            <a:ext cx="4251773" cy="2214912"/>
          </a:xfrm>
          <a:prstGeom prst="rect">
            <a:avLst/>
          </a:prstGeom>
        </p:spPr>
        <p:txBody>
          <a:bodyPr/>
          <a:lstStyle/>
          <a:p>
            <a:pPr algn="ctr" defTabSz="658368">
              <a:spcBef>
                <a:spcPts val="700"/>
              </a:spcBef>
              <a:defRPr sz="3600">
                <a:solidFill>
                  <a:srgbClr val="011993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DAMIAN ŻŁOBICKI</a:t>
            </a:r>
          </a:p>
          <a:p>
            <a:pPr marL="115503" indent="-115503" defTabSz="658368">
              <a:spcBef>
                <a:spcPts val="700"/>
              </a:spcBef>
              <a:buSzPct val="100000"/>
              <a:buChar char="•"/>
              <a:defRPr sz="2160"/>
            </a:pPr>
            <a:r>
              <a:t>ANDRAGOG, PEDAGOG</a:t>
            </a:r>
          </a:p>
          <a:p>
            <a:pPr marL="115503" indent="-115503" defTabSz="658368">
              <a:spcBef>
                <a:spcPts val="700"/>
              </a:spcBef>
              <a:buSzPct val="100000"/>
              <a:buChar char="•"/>
              <a:defRPr sz="2160"/>
            </a:pPr>
            <a:r>
              <a:t>TRENER KOMPETENCJI OSOBISTYCH</a:t>
            </a:r>
          </a:p>
          <a:p>
            <a:pPr marL="115503" indent="-115503" defTabSz="658368">
              <a:spcBef>
                <a:spcPts val="700"/>
              </a:spcBef>
              <a:buSzPct val="100000"/>
              <a:buChar char="•"/>
              <a:defRPr sz="2160"/>
            </a:pPr>
            <a:r>
              <a:t>EKSPERT DOSTĘPNOŚCI</a:t>
            </a:r>
          </a:p>
        </p:txBody>
      </p:sp>
      <p:sp>
        <p:nvSpPr>
          <p:cNvPr id="116" name="DLACZEGO JESTEM DOBRĄ OSOBĄ,…"/>
          <p:cNvSpPr txBox="1"/>
          <p:nvPr/>
        </p:nvSpPr>
        <p:spPr>
          <a:xfrm>
            <a:off x="766412" y="2046268"/>
            <a:ext cx="4078989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/>
          <a:p>
            <a:pPr algn="ctr"/>
            <a:r>
              <a:t>DLACZEGO JESTEM DOBRĄ OSOBĄ,</a:t>
            </a:r>
          </a:p>
          <a:p>
            <a:pPr algn="ctr"/>
            <a:r>
              <a:t>ŻEBY CIĘ CZEGOŚ NAUCZYĆ?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AGENDA"/>
          <p:cNvSpPr txBox="1">
            <a:spLocks noGrp="1"/>
          </p:cNvSpPr>
          <p:nvPr>
            <p:ph type="title"/>
          </p:nvPr>
        </p:nvSpPr>
        <p:spPr>
          <a:xfrm>
            <a:off x="393700" y="-31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/>
              <a:t>AGENDA</a:t>
            </a:r>
          </a:p>
        </p:txBody>
      </p:sp>
      <p:sp>
        <p:nvSpPr>
          <p:cNvPr id="119" name="9:00 - 9:30 / ROZPOCZĘCIE…"/>
          <p:cNvSpPr txBox="1"/>
          <p:nvPr/>
        </p:nvSpPr>
        <p:spPr>
          <a:xfrm>
            <a:off x="399108" y="1166956"/>
            <a:ext cx="9082930" cy="515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50000"/>
              </a:lnSpc>
            </a:pPr>
            <a:r>
              <a:rPr dirty="0"/>
              <a:t>9:00 - 9:30 / ROZPOCZĘCIE</a:t>
            </a:r>
          </a:p>
          <a:p>
            <a:pPr>
              <a:lnSpc>
                <a:spcPct val="150000"/>
              </a:lnSpc>
            </a:pPr>
            <a:r>
              <a:rPr dirty="0"/>
              <a:t>9:30 - 10:30 / WPROWADZENIE: AUTYZM</a:t>
            </a:r>
          </a:p>
          <a:p>
            <a:pPr>
              <a:lnSpc>
                <a:spcPct val="150000"/>
              </a:lnSpc>
            </a:pPr>
            <a:r>
              <a:rPr dirty="0"/>
              <a:t>10:30 - 10:45 / PRZERWA</a:t>
            </a:r>
          </a:p>
          <a:p>
            <a:pPr>
              <a:lnSpc>
                <a:spcPct val="150000"/>
              </a:lnSpc>
            </a:pPr>
            <a:r>
              <a:rPr dirty="0"/>
              <a:t>10:45 - 11:30 / AUTYZM W ŚRODOWISKU AKADEMICKIM</a:t>
            </a:r>
          </a:p>
          <a:p>
            <a:pPr>
              <a:lnSpc>
                <a:spcPct val="150000"/>
              </a:lnSpc>
            </a:pPr>
            <a:r>
              <a:rPr dirty="0"/>
              <a:t>11:30 - 12:00 / WYKORZYSTANIE POTENCJAŁU OSÓB NEUROATYPOWYCH CZ. 1</a:t>
            </a:r>
          </a:p>
          <a:p>
            <a:pPr>
              <a:lnSpc>
                <a:spcPct val="150000"/>
              </a:lnSpc>
            </a:pPr>
            <a:r>
              <a:rPr dirty="0"/>
              <a:t>12:00 - 12:30 / PRZERWA OBIADOWA</a:t>
            </a:r>
          </a:p>
          <a:p>
            <a:pPr>
              <a:lnSpc>
                <a:spcPct val="150000"/>
              </a:lnSpc>
            </a:pPr>
            <a:r>
              <a:rPr dirty="0"/>
              <a:t>12:30 - 13:00 / WYKORZYSTANIE POTENCJAŁU OSÓB NEUROATYPOWYCH CZ. 2</a:t>
            </a:r>
          </a:p>
          <a:p>
            <a:pPr>
              <a:lnSpc>
                <a:spcPct val="150000"/>
              </a:lnSpc>
            </a:pPr>
            <a:r>
              <a:rPr dirty="0"/>
              <a:t>13:00 - 13:30 / WSPARCIE STUDENTA Z ASD W RAMACH ORGANIZACJI ZAJĘĆ</a:t>
            </a:r>
          </a:p>
          <a:p>
            <a:pPr>
              <a:lnSpc>
                <a:spcPct val="150000"/>
              </a:lnSpc>
            </a:pPr>
            <a:r>
              <a:rPr dirty="0"/>
              <a:t>13:30 - 13:45 / PRZERWA 2</a:t>
            </a:r>
          </a:p>
          <a:p>
            <a:pPr>
              <a:lnSpc>
                <a:spcPct val="150000"/>
              </a:lnSpc>
            </a:pPr>
            <a:r>
              <a:rPr dirty="0"/>
              <a:t>13:45 - 14:15 / STWARZANIE PRZESTRZENI DO NAUKI</a:t>
            </a:r>
          </a:p>
          <a:p>
            <a:pPr>
              <a:lnSpc>
                <a:spcPct val="150000"/>
              </a:lnSpc>
            </a:pPr>
            <a:r>
              <a:rPr dirty="0"/>
              <a:t>14:15 - 14:35 / DOBRE PRAKTYKI WSPIERANIA OSÓB W KRYZYSIE</a:t>
            </a:r>
          </a:p>
          <a:p>
            <a:pPr>
              <a:lnSpc>
                <a:spcPct val="150000"/>
              </a:lnSpc>
            </a:pPr>
            <a:r>
              <a:rPr dirty="0"/>
              <a:t>14:35 - 14:50 / SERIA PYTAŃ I ODPOWIEDZI (Q&amp;A) </a:t>
            </a:r>
          </a:p>
          <a:p>
            <a:pPr>
              <a:lnSpc>
                <a:spcPct val="150000"/>
              </a:lnSpc>
            </a:pPr>
            <a:r>
              <a:rPr dirty="0"/>
              <a:t>14:50 - 15:00 / KONIEC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wklejony-film.pn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156" y="1978744"/>
            <a:ext cx="1953688" cy="15095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Obraz 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CEL SZCZEGÓŁOWY"/>
          <p:cNvSpPr txBox="1">
            <a:spLocks noGrp="1"/>
          </p:cNvSpPr>
          <p:nvPr>
            <p:ph type="ctrTitle"/>
          </p:nvPr>
        </p:nvSpPr>
        <p:spPr>
          <a:xfrm>
            <a:off x="1952138" y="355451"/>
            <a:ext cx="8287724" cy="1509529"/>
          </a:xfrm>
          <a:prstGeom prst="rect">
            <a:avLst/>
          </a:prstGeom>
        </p:spPr>
        <p:txBody>
          <a:bodyPr anchor="ctr"/>
          <a:lstStyle>
            <a:lvl1pPr>
              <a:defRPr sz="4500">
                <a:latin typeface="Inter Regular Medium"/>
                <a:ea typeface="Inter Regular Medium"/>
                <a:cs typeface="Inter Regular Medium"/>
                <a:sym typeface="Inter Regular Medium"/>
              </a:defRPr>
            </a:lvl1pPr>
          </a:lstStyle>
          <a:p>
            <a:r>
              <a:t>CEL SZCZEGÓŁOWY</a:t>
            </a:r>
          </a:p>
        </p:txBody>
      </p:sp>
      <p:sp>
        <p:nvSpPr>
          <p:cNvPr id="124" name="Przygotowanie pracowników akademickich do pracy ze studentami neuroatypowymi: w ramach organizacji zajęć, przygotowywania dostępnych materiałów i budowania efektywnej komunikacji."/>
          <p:cNvSpPr txBox="1">
            <a:spLocks noGrp="1"/>
          </p:cNvSpPr>
          <p:nvPr>
            <p:ph type="subTitle" sz="half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</p:spPr>
        <p:txBody>
          <a:bodyPr/>
          <a:lstStyle/>
          <a:p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Przygotowanie pracowników akademickich do pracy ze studentami neuroatypowymi: </a:t>
            </a:r>
            <a:r>
              <a:t>w ramach organizacji zajęć, przygotowywania dostępnych materiałów i budowania efektywnej komunikacji.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ZASAD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Inter Regular Bold"/>
                <a:ea typeface="Inter Regular Bold"/>
                <a:cs typeface="Inter Regular Bold"/>
                <a:sym typeface="Inter Regular Bold"/>
              </a:defRPr>
            </a:lvl1pPr>
          </a:lstStyle>
          <a:p>
            <a:r>
              <a:t>ZASADY</a:t>
            </a:r>
          </a:p>
        </p:txBody>
      </p:sp>
      <p:sp>
        <p:nvSpPr>
          <p:cNvPr id="127" name="JAK BĘDZIEMY PRACOWAĆ PODCZAS NASZYCH ZAJĘĆ?"/>
          <p:cNvSpPr txBox="1">
            <a:spLocks noGrp="1"/>
          </p:cNvSpPr>
          <p:nvPr>
            <p:ph type="body" sz="quarter" idx="1"/>
          </p:nvPr>
        </p:nvSpPr>
        <p:spPr>
          <a:xfrm>
            <a:off x="831850" y="4574666"/>
            <a:ext cx="10515600" cy="11894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JAK BĘDZIEMY PRACOWAĆ PODCZAS NASZYCH ZAJĘĆ?</a:t>
            </a:r>
          </a:p>
        </p:txBody>
      </p:sp>
      <p:pic>
        <p:nvPicPr>
          <p:cNvPr id="128" name="wklejony-film.pn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356" y="505544"/>
            <a:ext cx="1953688" cy="15095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OCZEKIWANI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Inter Regular Bold"/>
                <a:ea typeface="Inter Regular Bold"/>
                <a:cs typeface="Inter Regular Bold"/>
                <a:sym typeface="Inter Regular Bold"/>
              </a:defRPr>
            </a:lvl1pPr>
          </a:lstStyle>
          <a:p>
            <a:r>
              <a:t>OCZEKIWANIA</a:t>
            </a:r>
          </a:p>
        </p:txBody>
      </p:sp>
      <p:sp>
        <p:nvSpPr>
          <p:cNvPr id="131" name="Co chcesz wynieść z naszych warsztatów?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9794379" cy="1500188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Co chcesz wynieść z naszych warsztatów?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 chciał(a)byś, aby zmieniło się w twojej pracy na wskutek udziału w tym szkoleniu?</a:t>
            </a:r>
          </a:p>
        </p:txBody>
      </p:sp>
      <p:pic>
        <p:nvPicPr>
          <p:cNvPr id="132" name="wklejony-film.pn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357" y="505544"/>
            <a:ext cx="1953687" cy="15095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NTEGRACJ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Inter Regular Bold"/>
                <a:ea typeface="Inter Regular Bold"/>
                <a:cs typeface="Inter Regular Bold"/>
                <a:sym typeface="Inter Regular Bold"/>
              </a:defRPr>
            </a:lvl1pPr>
          </a:lstStyle>
          <a:p>
            <a:r>
              <a:t>INTEGRACJA</a:t>
            </a:r>
          </a:p>
        </p:txBody>
      </p:sp>
      <p:sp>
        <p:nvSpPr>
          <p:cNvPr id="135" name="PRZED WYRUSZENIEM W DROGĘ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FF9300"/>
                </a:solidFill>
              </a:defRPr>
            </a:lvl1pPr>
          </a:lstStyle>
          <a:p>
            <a:r>
              <a:t>PRZED WYRUSZENIEM W DROGĘ…</a:t>
            </a:r>
          </a:p>
        </p:txBody>
      </p:sp>
      <p:pic>
        <p:nvPicPr>
          <p:cNvPr id="136" name="team-6949092_1280.jpg" descr="Cztery palce wskazujące zbliżające się do siebie, obok nich ich cyfrowe podobizny na ciemnym futurystycznym t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090" y="409578"/>
            <a:ext cx="5762626" cy="38402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WPROWADZENIE DO ASD"/>
          <p:cNvSpPr txBox="1">
            <a:spLocks noGrp="1"/>
          </p:cNvSpPr>
          <p:nvPr>
            <p:ph type="title"/>
          </p:nvPr>
        </p:nvSpPr>
        <p:spPr>
          <a:xfrm>
            <a:off x="838200" y="1431427"/>
            <a:ext cx="10515600" cy="285273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93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WPROWADZENIE DO ASD</a:t>
            </a:r>
          </a:p>
        </p:txBody>
      </p:sp>
      <p:sp>
        <p:nvSpPr>
          <p:cNvPr id="139" name="Historia autyzmu i jego przyczyny…"/>
          <p:cNvSpPr txBox="1">
            <a:spLocks noGrp="1"/>
          </p:cNvSpPr>
          <p:nvPr>
            <p:ph type="body" sz="quarter" idx="1"/>
          </p:nvPr>
        </p:nvSpPr>
        <p:spPr>
          <a:xfrm>
            <a:off x="838200" y="4424362"/>
            <a:ext cx="10515600" cy="1500188"/>
          </a:xfrm>
          <a:prstGeom prst="rect">
            <a:avLst/>
          </a:prstGeom>
        </p:spPr>
        <p:txBody>
          <a:bodyPr/>
          <a:lstStyle/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 Historia autyzmu i jego przyczyny</a:t>
            </a:r>
          </a:p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 Charakterystyczne cechy (ćwiczenie, karty)</a:t>
            </a:r>
          </a:p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 Diagnoza i funkcjonowanie autystów w społeczeństwie</a:t>
            </a:r>
          </a:p>
        </p:txBody>
      </p:sp>
      <p:pic>
        <p:nvPicPr>
          <p:cNvPr id="140" name="phone-6253254_1280.jpg" descr="Obrazek prezentujący postać dziecka przykładający do ust i ucha połączone urządzenie przypominające walkie-talki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789" y="-29344"/>
            <a:ext cx="3118422" cy="31184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IERWSZE OPISANIE"/>
          <p:cNvSpPr txBox="1">
            <a:spLocks noGrp="1"/>
          </p:cNvSpPr>
          <p:nvPr>
            <p:ph type="title"/>
          </p:nvPr>
        </p:nvSpPr>
        <p:spPr>
          <a:xfrm>
            <a:off x="839787" y="508000"/>
            <a:ext cx="3932239" cy="1600200"/>
          </a:xfrm>
          <a:prstGeom prst="rect">
            <a:avLst/>
          </a:prstGeom>
        </p:spPr>
        <p:txBody>
          <a:bodyPr/>
          <a:lstStyle/>
          <a:p>
            <a:r>
              <a:t>PIERWSZE OPISANIE</a:t>
            </a:r>
          </a:p>
        </p:txBody>
      </p:sp>
      <p:pic>
        <p:nvPicPr>
          <p:cNvPr id="143" name="Symbol zastępczy obrazu 2" descr="Starszy mężczyzna z brodą, w muszce z marynarką, na czarnym tl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3575"/>
          <a:stretch>
            <a:fillRect/>
          </a:stretch>
        </p:blipFill>
        <p:spPr>
          <a:xfrm>
            <a:off x="6793973" y="987425"/>
            <a:ext cx="2950630" cy="4699392"/>
          </a:xfrm>
          <a:prstGeom prst="rect">
            <a:avLst/>
          </a:prstGeom>
        </p:spPr>
      </p:pic>
      <p:sp>
        <p:nvSpPr>
          <p:cNvPr id="144" name="Pierwsze opisanie - Eugen Bleuler (1911)…"/>
          <p:cNvSpPr txBox="1">
            <a:spLocks noGrp="1"/>
          </p:cNvSpPr>
          <p:nvPr>
            <p:ph type="body" sz="quarter" idx="1"/>
          </p:nvPr>
        </p:nvSpPr>
        <p:spPr>
          <a:xfrm>
            <a:off x="839787" y="2180680"/>
            <a:ext cx="3932239" cy="3811589"/>
          </a:xfrm>
          <a:prstGeom prst="rect">
            <a:avLst/>
          </a:prstGeom>
        </p:spPr>
        <p:txBody>
          <a:bodyPr/>
          <a:lstStyle/>
          <a:p>
            <a:pPr marL="228600" indent="-228600">
              <a:buSzPct val="100000"/>
              <a:buChar char="•"/>
              <a:defRPr sz="2500"/>
            </a:pPr>
            <a:r>
              <a:t>Pierwsze opisanie - Eugen Bleuler (1911)</a:t>
            </a:r>
          </a:p>
          <a:p>
            <a:pPr marL="228600" indent="-228600">
              <a:buSzPct val="100000"/>
              <a:buChar char="•"/>
              <a:defRPr sz="2500"/>
            </a:pPr>
            <a:r>
              <a:t>Jako jedno z czterech osiowych objaw schizofrenii</a:t>
            </a:r>
          </a:p>
        </p:txBody>
      </p:sp>
      <p:sp>
        <p:nvSpPr>
          <p:cNvPr id="145" name="🇨🇭Eugen Bleuler"/>
          <p:cNvSpPr txBox="1"/>
          <p:nvPr/>
        </p:nvSpPr>
        <p:spPr>
          <a:xfrm>
            <a:off x="7200634" y="4583256"/>
            <a:ext cx="1845207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r">
              <a:defRPr sz="2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🇨🇭Eugen Bleuler</a:t>
            </a:r>
          </a:p>
        </p:txBody>
      </p:sp>
      <p:sp>
        <p:nvSpPr>
          <p:cNvPr id="146" name="PSYCHIATRIA, prof. dr hab. n. med. Piotr Gałecki prof. dr hab. n. med. Agata Szulc)…"/>
          <p:cNvSpPr txBox="1"/>
          <p:nvPr/>
        </p:nvSpPr>
        <p:spPr>
          <a:xfrm>
            <a:off x="2438298" y="5632194"/>
            <a:ext cx="6103976" cy="645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PSYCHIATRIA, prof. dr hab. n. med. Piotr Gałecki prof. dr hab. n. med. Agata Szulc)</a:t>
            </a:r>
          </a:p>
          <a:p>
            <a: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Edra Urban &amp; Partner, Wrocław 2018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4A - Cztery osiowe objawy schizofrenii"/>
          <p:cNvSpPr txBox="1">
            <a:spLocks noGrp="1"/>
          </p:cNvSpPr>
          <p:nvPr>
            <p:ph type="title"/>
          </p:nvPr>
        </p:nvSpPr>
        <p:spPr>
          <a:xfrm>
            <a:off x="838200" y="-158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4A - Cztery osiowe objawy schizofrenii</a:t>
            </a:r>
          </a:p>
        </p:txBody>
      </p:sp>
      <p:sp>
        <p:nvSpPr>
          <p:cNvPr id="149" name="Ambiwalencja, ambisentencja, ambitendencja –  dwoiste, sprzeczne, wzajemnie wykluczające się uczucia, sądy, działania.…"/>
          <p:cNvSpPr txBox="1">
            <a:spLocks noGrp="1"/>
          </p:cNvSpPr>
          <p:nvPr>
            <p:ph type="body" idx="1"/>
          </p:nvPr>
        </p:nvSpPr>
        <p:spPr>
          <a:xfrm>
            <a:off x="891530" y="1253331"/>
            <a:ext cx="10408940" cy="4351338"/>
          </a:xfrm>
          <a:prstGeom prst="rect">
            <a:avLst/>
          </a:prstGeom>
        </p:spPr>
        <p:txBody>
          <a:bodyPr/>
          <a:lstStyle/>
          <a:p>
            <a:pPr marL="116586" indent="-116586" defTabSz="466344">
              <a:spcBef>
                <a:spcPts val="500"/>
              </a:spcBef>
              <a:defRPr sz="1428"/>
            </a:pP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Ambiwalencja, ambisentencja, ambitendencja</a:t>
            </a:r>
            <a:r>
              <a:t> –  dwoiste, sprzeczne, wzajemnie wykluczające się uczucia, sądy, działania. </a:t>
            </a:r>
          </a:p>
          <a:p>
            <a:pPr marL="116586" indent="-116586" defTabSz="466344">
              <a:spcBef>
                <a:spcPts val="500"/>
              </a:spcBef>
              <a:defRPr sz="1428"/>
            </a:pPr>
            <a:endParaRPr/>
          </a:p>
          <a:p>
            <a:pPr marL="116586" indent="-116586" defTabSz="466344">
              <a:spcBef>
                <a:spcPts val="500"/>
              </a:spcBef>
              <a:defRPr sz="1428"/>
            </a:pP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Autyzm</a:t>
            </a:r>
            <a:r>
              <a:t> – odcięcie się od rzeczywistości, zanurzenie się w wewnętrznym świecie. </a:t>
            </a:r>
          </a:p>
          <a:p>
            <a:pPr marL="116586" indent="-116586" defTabSz="466344">
              <a:spcBef>
                <a:spcPts val="500"/>
              </a:spcBef>
              <a:defRPr sz="1428"/>
            </a:pPr>
            <a:endParaRPr/>
          </a:p>
          <a:p>
            <a:pPr marL="116586" indent="-116586" defTabSz="466344">
              <a:spcBef>
                <a:spcPts val="500"/>
              </a:spcBef>
              <a:defRPr sz="1428"/>
            </a:pP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Afekt</a:t>
            </a:r>
            <a:r>
              <a:t> – zaburzenia afektu, czyli zblednięcie afektu – pacjent nie wykazuje żadnych reakcji emocjonalnych, nawet w  odpowiedzi na  poważne przeżycia, mimika twarzy jest uboga, nie obserwuje się ani radości, ani smutku, pacjent wygląda tak, jak gdyby nic go nie obchodziło. </a:t>
            </a:r>
          </a:p>
          <a:p>
            <a:pPr marL="116586" indent="-116586" defTabSz="466344">
              <a:spcBef>
                <a:spcPts val="500"/>
              </a:spcBef>
              <a:defRPr sz="1428"/>
            </a:pPr>
            <a:endParaRPr/>
          </a:p>
          <a:p>
            <a:pPr marL="116586" indent="-116586" defTabSz="466344">
              <a:spcBef>
                <a:spcPts val="500"/>
              </a:spcBef>
              <a:defRPr sz="1428"/>
            </a:pP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Asocjacje</a:t>
            </a:r>
            <a:r>
              <a:t> – zaburzenia asocjacji, czyli rozkojarzenie, brak związku, albo niewielki związek pomiędzy wypowiadanymi słowami, które nie układają się w spójną wypowiedź, objawy rozkojarzenia w wypowiedziach odzwierciedlają zaburzenia myślenia.</a:t>
            </a:r>
          </a:p>
        </p:txBody>
      </p:sp>
      <p:sp>
        <p:nvSpPr>
          <p:cNvPr id="150" name="PSYCHIATRIA, prof. dr hab. n. med. Piotr Gałecki prof. dr hab. n. med. Agata Szulc)…"/>
          <p:cNvSpPr txBox="1"/>
          <p:nvPr/>
        </p:nvSpPr>
        <p:spPr>
          <a:xfrm>
            <a:off x="2438298" y="5632194"/>
            <a:ext cx="6103976" cy="645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PSYCHIATRIA, prof. dr hab. n. med. Piotr Gałecki prof. dr hab. n. med. Agata Szulc)</a:t>
            </a:r>
          </a:p>
          <a:p>
            <a: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Edra Urban &amp; Partner, Wrocław 2018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AUTYZM"/>
          <p:cNvSpPr txBox="1">
            <a:spLocks noGrp="1"/>
          </p:cNvSpPr>
          <p:nvPr>
            <p:ph type="title"/>
          </p:nvPr>
        </p:nvSpPr>
        <p:spPr>
          <a:xfrm>
            <a:off x="852487" y="1209523"/>
            <a:ext cx="3932239" cy="728317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r>
              <a:t>AUTYZM</a:t>
            </a:r>
          </a:p>
        </p:txBody>
      </p:sp>
      <p:pic>
        <p:nvPicPr>
          <p:cNvPr id="153" name="Symbol zastępczy obrazu 2" descr="Mężczyzna o podłużnej owalnej twarzy, dużych uszach i krótkich włosach. Ma na sobie białą koszulę, ciemny krawat w jasne paski oraz marynarkę.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/>
          <a:stretch>
            <a:fillRect/>
          </a:stretch>
        </p:blipFill>
        <p:spPr>
          <a:xfrm>
            <a:off x="7968586" y="517525"/>
            <a:ext cx="3446204" cy="4873625"/>
          </a:xfrm>
          <a:prstGeom prst="rect">
            <a:avLst/>
          </a:prstGeom>
        </p:spPr>
      </p:pic>
      <p:sp>
        <p:nvSpPr>
          <p:cNvPr id="154" name="🇺🇸 Leo Kanner"/>
          <p:cNvSpPr/>
          <p:nvPr/>
        </p:nvSpPr>
        <p:spPr>
          <a:xfrm>
            <a:off x="6605587" y="5492750"/>
            <a:ext cx="6172201" cy="457201"/>
          </a:xfrm>
          <a:prstGeom prst="roundRect">
            <a:avLst>
              <a:gd name="adj" fmla="val 0"/>
            </a:avLst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1pPr algn="ctr"/>
          </a:lstStyle>
          <a:p>
            <a:r>
              <a:t>🇺🇸 Leo Kanner</a:t>
            </a:r>
          </a:p>
        </p:txBody>
      </p:sp>
      <p:sp>
        <p:nvSpPr>
          <p:cNvPr id="155" name="Autystyczny („autós” gr. „sam”)…"/>
          <p:cNvSpPr txBox="1">
            <a:spLocks noGrp="1"/>
          </p:cNvSpPr>
          <p:nvPr>
            <p:ph type="body" sz="half" idx="1"/>
          </p:nvPr>
        </p:nvSpPr>
        <p:spPr>
          <a:xfrm>
            <a:off x="839787" y="2032000"/>
            <a:ext cx="7005589" cy="381158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defRPr sz="1800"/>
            </a:pPr>
            <a:r>
              <a:t>Autystyczny („autós” gr. „sam”)</a:t>
            </a:r>
          </a:p>
          <a:p>
            <a:pPr>
              <a:lnSpc>
                <a:spcPct val="150000"/>
              </a:lnSpc>
              <a:defRPr sz="1800"/>
            </a:pPr>
            <a:endParaRPr/>
          </a:p>
          <a:p>
            <a:pPr>
              <a:lnSpc>
                <a:spcPct val="150000"/>
              </a:lnSpc>
              <a:defRPr sz="1800"/>
            </a:pPr>
            <a:r>
              <a:t>Pierwsze użycie w separacji od schizofrenii - Leo Kanner (1943)</a:t>
            </a:r>
          </a:p>
          <a:p>
            <a:pPr>
              <a:lnSpc>
                <a:spcPct val="150000"/>
              </a:lnSpc>
              <a:defRPr sz="1800"/>
            </a:pPr>
            <a:endParaRPr/>
          </a:p>
          <a:p>
            <a:pPr>
              <a:lnSpc>
                <a:spcPct val="150000"/>
              </a:lnSpc>
              <a:defRPr sz="1800"/>
            </a:pPr>
            <a:r>
              <a:t>„Zaburzenia autystyczne kontaktu afektywnego” </a:t>
            </a:r>
          </a:p>
          <a:p>
            <a:pPr>
              <a:lnSpc>
                <a:spcPct val="150000"/>
              </a:lnSpc>
              <a:defRPr sz="1800"/>
            </a:pPr>
            <a:r>
              <a:t>(Autistic disturbances of affective contact)</a:t>
            </a:r>
          </a:p>
        </p:txBody>
      </p:sp>
      <p:sp>
        <p:nvSpPr>
          <p:cNvPr id="156" name="Autyzm jako wyzwanie w wymiarze medycznym, diagnostyczny i terapeutyczny, Natalia Jach-Salamon, Toruń 2022"/>
          <p:cNvSpPr txBox="1"/>
          <p:nvPr/>
        </p:nvSpPr>
        <p:spPr>
          <a:xfrm>
            <a:off x="1895449" y="102540"/>
            <a:ext cx="8401102" cy="277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Autyzm jako wyzwanie w wymiarze medycznym, diagnostyczny i terapeutyczny, Natalia Jach-Salamon, Toruń 2022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Objawy autystycznego zaburzenia (Kanner)"/>
          <p:cNvSpPr txBox="1">
            <a:spLocks noGrp="1"/>
          </p:cNvSpPr>
          <p:nvPr>
            <p:ph type="title"/>
          </p:nvPr>
        </p:nvSpPr>
        <p:spPr>
          <a:xfrm>
            <a:off x="838200" y="1238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t>Objawy autystycznego zaburzenia (Kanner)</a:t>
            </a:r>
          </a:p>
        </p:txBody>
      </p:sp>
      <p:sp>
        <p:nvSpPr>
          <p:cNvPr id="159" name="niezdolność do interakcji społecznych,…"/>
          <p:cNvSpPr txBox="1">
            <a:spLocks noGrp="1"/>
          </p:cNvSpPr>
          <p:nvPr>
            <p:ph type="body" idx="1"/>
          </p:nvPr>
        </p:nvSpPr>
        <p:spPr>
          <a:xfrm>
            <a:off x="1376412" y="1253331"/>
            <a:ext cx="9439176" cy="435133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196596" indent="-196596" defTabSz="786384">
              <a:spcBef>
                <a:spcPts val="800"/>
              </a:spcBef>
              <a:defRPr sz="2408"/>
            </a:pPr>
            <a:r>
              <a:t>niezdolność do interakcji społecznych, </a:t>
            </a:r>
          </a:p>
          <a:p>
            <a:pPr marL="196596" indent="-196596" defTabSz="786384">
              <a:spcBef>
                <a:spcPts val="800"/>
              </a:spcBef>
              <a:defRPr sz="2408"/>
            </a:pPr>
            <a:r>
              <a:t>stereotypowe, powtarzające się czynności, </a:t>
            </a:r>
          </a:p>
          <a:p>
            <a:pPr marL="196596" indent="-196596" defTabSz="786384">
              <a:spcBef>
                <a:spcPts val="800"/>
              </a:spcBef>
              <a:defRPr sz="2408"/>
            </a:pPr>
            <a:r>
              <a:t>brak mowy lub mowa niekomunikatywna, </a:t>
            </a:r>
          </a:p>
          <a:p>
            <a:pPr marL="196596" indent="-196596" defTabSz="786384">
              <a:spcBef>
                <a:spcPts val="800"/>
              </a:spcBef>
              <a:defRPr sz="2408"/>
            </a:pPr>
            <a:r>
              <a:t>dążenie do niezmienności otoczenia, </a:t>
            </a:r>
          </a:p>
          <a:p>
            <a:pPr marL="196596" indent="-196596" defTabSz="786384">
              <a:spcBef>
                <a:spcPts val="800"/>
              </a:spcBef>
              <a:defRPr sz="2408"/>
            </a:pPr>
            <a:r>
              <a:t>brak wyobraźni, </a:t>
            </a:r>
          </a:p>
          <a:p>
            <a:pPr marL="196596" indent="-196596" defTabSz="786384">
              <a:spcBef>
                <a:spcPts val="800"/>
              </a:spcBef>
              <a:defRPr sz="2408"/>
            </a:pPr>
            <a:r>
              <a:t>opóźnienie w rozwoju języka, mylenie zaimków, echolalia, łatwość mechanicznego zapamiętywania </a:t>
            </a:r>
          </a:p>
        </p:txBody>
      </p:sp>
      <p:sp>
        <p:nvSpPr>
          <p:cNvPr id="160" name="Autyzm jako wyzwanie w wymiarze medycznym, diagnostyczny i terapeutyczny, Natalia Jach-Salamon, Toruń 2022"/>
          <p:cNvSpPr txBox="1"/>
          <p:nvPr/>
        </p:nvSpPr>
        <p:spPr>
          <a:xfrm>
            <a:off x="1895449" y="5646013"/>
            <a:ext cx="8401102" cy="277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Autyzm jako wyzwanie w wymiarze medycznym, diagnostyczny i terapeutyczny, Natalia Jach-Salamon, Toruń 2022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zy autyzm jest dziedziczony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Czy autyzm jest dziedziczony?</a:t>
            </a:r>
          </a:p>
        </p:txBody>
      </p:sp>
      <p:sp>
        <p:nvSpPr>
          <p:cNvPr id="163" name="Obecnie autyzm dziecięcy jest uznawany za zaburzenie uwarunkowane genetycznie, a jego odziedziczalność – ta część zmienności danej cechy, która w kolejnych pokoleniach zależna jest od czynników dziedzicznych – została obliczona na około 90%.…"/>
          <p:cNvSpPr txBox="1">
            <a:spLocks noGrp="1"/>
          </p:cNvSpPr>
          <p:nvPr>
            <p:ph type="body" idx="1"/>
          </p:nvPr>
        </p:nvSpPr>
        <p:spPr>
          <a:xfrm>
            <a:off x="838200" y="15843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146303" indent="-146303" defTabSz="585215">
              <a:spcBef>
                <a:spcPts val="600"/>
              </a:spcBef>
              <a:defRPr sz="1536"/>
            </a:pPr>
            <a:r>
              <a:t>Obecnie autyzm dziecięcy jest uznawany za </a:t>
            </a: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zaburzenie uwarunkowane genetycznie</a:t>
            </a:r>
            <a:r>
              <a:t>, a jego </a:t>
            </a: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odziedziczalność</a:t>
            </a:r>
            <a:r>
              <a:t> – ta część zmienności danej cechy, która w kolejnych pokoleniach zależna jest od czynników dziedzicznych </a:t>
            </a: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– została obliczona na około 90%. </a:t>
            </a:r>
          </a:p>
          <a:p>
            <a:pPr marL="146303" indent="-146303" defTabSz="585215">
              <a:spcBef>
                <a:spcPts val="600"/>
              </a:spcBef>
              <a:defRPr sz="1536"/>
            </a:pPr>
            <a:r>
              <a:t> Żaden z genów nie jest specyficznie związany z wystąpieniem autyzm. </a:t>
            </a:r>
          </a:p>
          <a:p>
            <a:pPr marL="146303" indent="-146303" defTabSz="585215">
              <a:spcBef>
                <a:spcPts val="600"/>
              </a:spcBef>
              <a:defRPr sz="1536"/>
            </a:pPr>
            <a:r>
              <a:t> Ryzyko wystąpienia autyzmu u rodzeństwa autysty wynosi od 2 do 8% </a:t>
            </a:r>
          </a:p>
          <a:p>
            <a:pPr marL="146303" indent="-146303" defTabSz="585215">
              <a:spcBef>
                <a:spcPts val="600"/>
              </a:spcBef>
              <a:defRPr sz="1536"/>
            </a:pPr>
            <a:r>
              <a:t> Badania nad bliźniętami wykazały, że wśród bliźniąt jednojajowych zgodność występowania autyzmu wynosiła 60-95%, natomiast wśród dwujajowych około 5-10%</a:t>
            </a:r>
          </a:p>
          <a:p>
            <a:pPr marL="146303" indent="-146303" defTabSz="585215">
              <a:spcBef>
                <a:spcPts val="600"/>
              </a:spcBef>
              <a:defRPr sz="1536"/>
            </a:pPr>
            <a:r>
              <a:t> Badania z udziałem krewnych osób autystycznych wskazują na fakt, że pewne cechy autyzmu, takiej jak wycofanie, brak bliskich relacji, sztywność mogą występować u członków ich rodzin (np. rodziców),</a:t>
            </a:r>
          </a:p>
          <a:p>
            <a:pPr marL="146303" indent="-146303" defTabSz="585215">
              <a:spcBef>
                <a:spcPts val="600"/>
              </a:spcBef>
              <a:defRPr sz="1536"/>
            </a:pPr>
            <a:r>
              <a:t>Szacuje się, że deficyty spotykane w przypadku zaburzeń należących do autystycznego spektrum występują u co najmniej 10% braci i sióstr autystycznych dzieci.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Autyzm obecni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Autyzm obecnie</a:t>
            </a:r>
          </a:p>
        </p:txBody>
      </p:sp>
      <p:sp>
        <p:nvSpPr>
          <p:cNvPr id="166" name="Zaburzenie neurorozwojowe, którego objawy ujawniają się zwykle przed osiągnięciem przez dziecko wieku 3 lat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259616" cy="4351338"/>
          </a:xfrm>
          <a:prstGeom prst="rect">
            <a:avLst/>
          </a:prstGeom>
        </p:spPr>
        <p:txBody>
          <a:bodyPr/>
          <a:lstStyle/>
          <a:p>
            <a:pPr marL="214884" indent="-214884" defTabSz="859536">
              <a:spcBef>
                <a:spcPts val="900"/>
              </a:spcBef>
              <a:buSzPct val="80000"/>
              <a:buBlip>
                <a:blip r:embed="rId2"/>
              </a:buBlip>
              <a:defRPr sz="2256"/>
            </a:pP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 Zaburzenie neurorozwojowe</a:t>
            </a:r>
            <a:r>
              <a:t>, którego objawy ujawniają się zwykle przed osiągnięciem przez dziecko wieku </a:t>
            </a: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3 lat</a:t>
            </a:r>
          </a:p>
          <a:p>
            <a:pPr marL="214884" indent="-214884" defTabSz="859536">
              <a:spcBef>
                <a:spcPts val="900"/>
              </a:spcBef>
              <a:buSzPct val="80000"/>
              <a:buBlip>
                <a:blip r:embed="rId2"/>
              </a:buBlip>
              <a:defRPr sz="2256"/>
            </a:pPr>
            <a:r>
              <a:t> Osoby dotknięte tym zaburzeniem przejawiają deficyty w zakresie interakcji społecznych, komunikacji werbalnej i niewerbalnej, jak również prezentują zaburzone (ograniczone/stereotypowe) wzorce zachowania. </a:t>
            </a:r>
          </a:p>
          <a:p>
            <a:pPr marL="214884" indent="-214884" defTabSz="859536">
              <a:spcBef>
                <a:spcPts val="900"/>
              </a:spcBef>
              <a:buSzPct val="80000"/>
              <a:buBlip>
                <a:blip r:embed="rId2"/>
              </a:buBlip>
              <a:defRPr sz="2256"/>
            </a:pPr>
            <a:r>
              <a:t> Autyzm jako schorzenie niejednorodne, może również współistnieć z różnego rodzaju zaburzeniami m.in. upośledzeniem umysłowym, padaczką, zaburzeniami lękowymi czy nastroju </a:t>
            </a:r>
          </a:p>
        </p:txBody>
      </p:sp>
      <p:sp>
        <p:nvSpPr>
          <p:cNvPr id="167" name="Autyzm jako wyzwanie w wymiarze medycznym, diagnostyczny i terapeutyczny, Natalia Jach-Salamon, Toruń 2022"/>
          <p:cNvSpPr txBox="1"/>
          <p:nvPr/>
        </p:nvSpPr>
        <p:spPr>
          <a:xfrm>
            <a:off x="1895449" y="273913"/>
            <a:ext cx="8401102" cy="277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Autyzm jako wyzwanie w wymiarze medycznym, diagnostyczny i terapeutyczny, Natalia Jach-Salamon, Toruń 2022</a:t>
            </a:r>
          </a:p>
        </p:txBody>
      </p:sp>
      <p:pic>
        <p:nvPicPr>
          <p:cNvPr id="168" name="wklejony-film.pn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994" y="342670"/>
            <a:ext cx="1280613" cy="9894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zerszy fenotyp autyzmu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886968">
              <a:defRPr sz="4268"/>
            </a:pPr>
            <a:r>
              <a:t>Szerszy fenotyp autyzmu </a:t>
            </a:r>
          </a:p>
          <a:p>
            <a:pPr defTabSz="886968">
              <a:defRPr sz="4268"/>
            </a:pPr>
            <a:r>
              <a:t>(BAP – Bronder autism phenotype)</a:t>
            </a:r>
          </a:p>
        </p:txBody>
      </p:sp>
      <p:sp>
        <p:nvSpPr>
          <p:cNvPr id="171" name="trudności w przetwarzaniu informacji dotyczących twarzy – rozpoznawanie emocji, rozpoznawanie twarzy,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1013431" cy="3419674"/>
          </a:xfrm>
          <a:prstGeom prst="rect">
            <a:avLst/>
          </a:prstGeom>
        </p:spPr>
        <p:txBody>
          <a:bodyPr/>
          <a:lstStyle/>
          <a:p>
            <a:pPr>
              <a:defRPr sz="1600"/>
            </a:pPr>
            <a:r>
              <a:t>trudności w przetwarzaniu informacji dotyczących twarzy – rozpoznawanie emocji, rozpoznawanie twarzy, </a:t>
            </a:r>
          </a:p>
          <a:p>
            <a:pPr>
              <a:defRPr sz="1600"/>
            </a:pPr>
            <a:r>
              <a:t>obniżona zdolność do tworzenia więzi społecznych lub wrażliwość na dezaprobatę lub pochwałę.</a:t>
            </a:r>
          </a:p>
          <a:p>
            <a:pPr>
              <a:defRPr sz="1600"/>
            </a:pPr>
            <a:r>
              <a:t>słabe umiejętności naśladowania ruchów, </a:t>
            </a:r>
          </a:p>
          <a:p>
            <a:pPr>
              <a:defRPr sz="1600"/>
            </a:pPr>
            <a:r>
              <a:t>gorsza pamięć bodźców społecznych, </a:t>
            </a:r>
          </a:p>
          <a:p>
            <a:pPr>
              <a:defRPr sz="1600"/>
            </a:pPr>
            <a:r>
              <a:t>trudności w zakresie planowania, kontroli wykonania czynności oraz płynności </a:t>
            </a:r>
            <a:br/>
            <a:r>
              <a:t>działania (oraz elastycznego dostosowywania go do zewnętrznych okoliczności), </a:t>
            </a:r>
          </a:p>
          <a:p>
            <a:pPr>
              <a:defRPr sz="1600"/>
            </a:pPr>
            <a:r>
              <a:t>słabsze zdolności językowe, zwłaszcza fonologiczne.</a:t>
            </a:r>
          </a:p>
        </p:txBody>
      </p:sp>
      <p:sp>
        <p:nvSpPr>
          <p:cNvPr id="172" name="Autyzm jako wyzwanie w wymiarze medycznym, diagnostyczny i terapeutyczny, Natalia Jach-Salamon, Toruń 2022"/>
          <p:cNvSpPr txBox="1"/>
          <p:nvPr/>
        </p:nvSpPr>
        <p:spPr>
          <a:xfrm>
            <a:off x="1895449" y="5646013"/>
            <a:ext cx="8401102" cy="277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Autyzm jako wyzwanie w wymiarze medycznym, diagnostyczny i terapeutyczny, Natalia Jach-Salamon, Toruń 2022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Niektóre hipotezy dotyczące powstawania autyzm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r>
              <a:t>Niektóre hipotezy dotyczące powstawania autyzmu</a:t>
            </a:r>
          </a:p>
        </p:txBody>
      </p:sp>
      <p:sp>
        <p:nvSpPr>
          <p:cNvPr id="175" name="Czynniki genetyczne (15 genów)…"/>
          <p:cNvSpPr txBox="1">
            <a:spLocks noGrp="1"/>
          </p:cNvSpPr>
          <p:nvPr>
            <p:ph type="body" sz="half" idx="1"/>
          </p:nvPr>
        </p:nvSpPr>
        <p:spPr>
          <a:xfrm>
            <a:off x="839787" y="1681163"/>
            <a:ext cx="5157789" cy="4083100"/>
          </a:xfrm>
          <a:prstGeom prst="rect">
            <a:avLst/>
          </a:prstGeom>
        </p:spPr>
        <p:txBody>
          <a:bodyPr anchor="t"/>
          <a:lstStyle/>
          <a:p>
            <a:pPr marL="226193" indent="-226193" defTabSz="859536">
              <a:spcBef>
                <a:spcPts val="900"/>
              </a:spcBef>
              <a:buSzPct val="60000"/>
              <a:buBlip>
                <a:blip r:embed="rId2"/>
              </a:buBlip>
              <a:defRPr sz="2256">
                <a:latin typeface="+mn-lt"/>
                <a:ea typeface="+mn-ea"/>
                <a:cs typeface="+mn-cs"/>
                <a:sym typeface="Inter Regular Regular"/>
              </a:defRPr>
            </a:pPr>
            <a:r>
              <a:t> Czynniki genetyczne (15 genów)</a:t>
            </a:r>
          </a:p>
          <a:p>
            <a:pPr marL="226193" indent="-226193" defTabSz="859536">
              <a:spcBef>
                <a:spcPts val="900"/>
              </a:spcBef>
              <a:buSzPct val="60000"/>
              <a:buBlip>
                <a:blip r:embed="rId2"/>
              </a:buBlip>
              <a:defRPr sz="2256">
                <a:latin typeface="+mn-lt"/>
                <a:ea typeface="+mn-ea"/>
                <a:cs typeface="+mn-cs"/>
                <a:sym typeface="Inter Regular Regular"/>
              </a:defRPr>
            </a:pPr>
            <a:r>
              <a:t> Stres prenatalny</a:t>
            </a:r>
          </a:p>
          <a:p>
            <a:pPr marL="226193" indent="-226193" defTabSz="859536">
              <a:spcBef>
                <a:spcPts val="900"/>
              </a:spcBef>
              <a:buSzPct val="60000"/>
              <a:buBlip>
                <a:blip r:embed="rId2"/>
              </a:buBlip>
              <a:defRPr sz="2256">
                <a:latin typeface="+mn-lt"/>
                <a:ea typeface="+mn-ea"/>
                <a:cs typeface="+mn-cs"/>
                <a:sym typeface="Inter Regular Regular"/>
              </a:defRPr>
            </a:pPr>
            <a:r>
              <a:t> Wiek rodziców</a:t>
            </a:r>
          </a:p>
          <a:p>
            <a:pPr marL="226193" indent="-226193" defTabSz="859536">
              <a:spcBef>
                <a:spcPts val="900"/>
              </a:spcBef>
              <a:buSzPct val="60000"/>
              <a:buBlip>
                <a:blip r:embed="rId2"/>
              </a:buBlip>
              <a:defRPr sz="2256">
                <a:latin typeface="+mn-lt"/>
                <a:ea typeface="+mn-ea"/>
                <a:cs typeface="+mn-cs"/>
                <a:sym typeface="Inter Regular Regular"/>
              </a:defRPr>
            </a:pPr>
            <a:r>
              <a:t> Infekcje wewnątrzłonowe</a:t>
            </a:r>
          </a:p>
          <a:p>
            <a:pPr marL="226193" indent="-226193" defTabSz="859536">
              <a:spcBef>
                <a:spcPts val="900"/>
              </a:spcBef>
              <a:buSzPct val="60000"/>
              <a:buBlip>
                <a:blip r:embed="rId2"/>
              </a:buBlip>
              <a:defRPr sz="2256">
                <a:latin typeface="+mn-lt"/>
                <a:ea typeface="+mn-ea"/>
                <a:cs typeface="+mn-cs"/>
                <a:sym typeface="Inter Regular Regular"/>
              </a:defRPr>
            </a:pPr>
            <a:r>
              <a:t> Przedwczesny poród</a:t>
            </a:r>
          </a:p>
          <a:p>
            <a:pPr marL="226193" indent="-226193" defTabSz="859536">
              <a:spcBef>
                <a:spcPts val="900"/>
              </a:spcBef>
              <a:buSzPct val="60000"/>
              <a:buBlip>
                <a:blip r:embed="rId2"/>
              </a:buBlip>
              <a:defRPr sz="2256">
                <a:latin typeface="+mn-lt"/>
                <a:ea typeface="+mn-ea"/>
                <a:cs typeface="+mn-cs"/>
                <a:sym typeface="Inter Regular Regular"/>
              </a:defRPr>
            </a:pPr>
            <a:r>
              <a:t> Niedotlenienie płodu</a:t>
            </a:r>
          </a:p>
          <a:p>
            <a:pPr marL="226193" indent="-226193" defTabSz="859536">
              <a:spcBef>
                <a:spcPts val="900"/>
              </a:spcBef>
              <a:buSzPct val="60000"/>
              <a:buBlip>
                <a:blip r:embed="rId2"/>
              </a:buBlip>
              <a:defRPr sz="2256">
                <a:latin typeface="+mn-lt"/>
                <a:ea typeface="+mn-ea"/>
                <a:cs typeface="+mn-cs"/>
                <a:sym typeface="Inter Regular Regular"/>
              </a:defRPr>
            </a:pPr>
            <a:r>
              <a:t> Codzienne palenie papierosów przez matkę w ciąży</a:t>
            </a:r>
          </a:p>
          <a:p>
            <a:pPr marL="226193" indent="-226193" defTabSz="859536">
              <a:spcBef>
                <a:spcPts val="900"/>
              </a:spcBef>
              <a:buSzPct val="60000"/>
              <a:buBlip>
                <a:blip r:embed="rId2"/>
              </a:buBlip>
              <a:defRPr sz="2256">
                <a:latin typeface="+mn-lt"/>
                <a:ea typeface="+mn-ea"/>
                <a:cs typeface="+mn-cs"/>
                <a:sym typeface="Inter Regular Regular"/>
              </a:defRPr>
            </a:pPr>
            <a:r>
              <a:t> Niedobór beta-hydroksylazy dopaminy</a:t>
            </a:r>
          </a:p>
        </p:txBody>
      </p:sp>
      <p:sp>
        <p:nvSpPr>
          <p:cNvPr id="176" name="Symbol zastępczy tekstu 4"/>
          <p:cNvSpPr>
            <a:spLocks noGrp="1"/>
          </p:cNvSpPr>
          <p:nvPr>
            <p:ph type="body" idx="21"/>
          </p:nvPr>
        </p:nvSpPr>
        <p:spPr>
          <a:xfrm>
            <a:off x="6172200" y="1681163"/>
            <a:ext cx="5183188" cy="4083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anchor="t"/>
          <a:lstStyle/>
          <a:p>
            <a:pPr marL="240631" indent="-240631">
              <a:lnSpc>
                <a:spcPct val="90000"/>
              </a:lnSpc>
              <a:buSzPct val="60000"/>
              <a:buFontTx/>
              <a:buBlip>
                <a:blip r:embed="rId2"/>
              </a:buBlip>
              <a:defRPr sz="2400"/>
            </a:pPr>
            <a:r>
              <a:t> Kolejność urodzeń</a:t>
            </a:r>
          </a:p>
          <a:p>
            <a:pPr marL="240631" indent="-240631">
              <a:lnSpc>
                <a:spcPct val="90000"/>
              </a:lnSpc>
              <a:buSzPct val="60000"/>
              <a:buFontTx/>
              <a:buBlip>
                <a:blip r:embed="rId2"/>
              </a:buBlip>
              <a:defRPr sz="2400"/>
            </a:pPr>
            <a:r>
              <a:t> Stosowanie leków w trakcie ciąży</a:t>
            </a:r>
          </a:p>
          <a:p>
            <a:pPr marL="240631" indent="-240631">
              <a:lnSpc>
                <a:spcPct val="90000"/>
              </a:lnSpc>
              <a:buSzPct val="60000"/>
              <a:buFontTx/>
              <a:buBlip>
                <a:blip r:embed="rId2"/>
              </a:buBlip>
              <a:defRPr sz="2400"/>
            </a:pPr>
            <a:r>
              <a:t> Narażenie płodu metalami ciężkimi</a:t>
            </a:r>
          </a:p>
          <a:p>
            <a:pPr marL="240631" indent="-240631">
              <a:lnSpc>
                <a:spcPct val="90000"/>
              </a:lnSpc>
              <a:buSzPct val="60000"/>
              <a:buFontTx/>
              <a:buBlip>
                <a:blip r:embed="rId2"/>
              </a:buBlip>
              <a:defRPr sz="2400"/>
            </a:pPr>
            <a:r>
              <a:t> Obecność smółki w płynie owodniowym podczas porodu</a:t>
            </a:r>
          </a:p>
          <a:p>
            <a:pPr marL="240631" indent="-240631">
              <a:lnSpc>
                <a:spcPct val="90000"/>
              </a:lnSpc>
              <a:buSzPct val="60000"/>
              <a:buFontTx/>
              <a:buBlip>
                <a:blip r:embed="rId2"/>
              </a:buBlip>
              <a:defRPr sz="2400"/>
            </a:pPr>
            <a:r>
              <a:t> Konflikt serologiczny</a:t>
            </a:r>
          </a:p>
          <a:p>
            <a:pPr marL="240631" indent="-240631">
              <a:lnSpc>
                <a:spcPct val="90000"/>
              </a:lnSpc>
              <a:buSzPct val="60000"/>
              <a:buFontTx/>
              <a:buBlip>
                <a:blip r:embed="rId2"/>
              </a:buBlip>
              <a:defRPr sz="2400"/>
            </a:pPr>
            <a:r>
              <a:t> Niska waga urodzeniowa oraz wcześniactwo</a:t>
            </a:r>
          </a:p>
        </p:txBody>
      </p:sp>
      <p:sp>
        <p:nvSpPr>
          <p:cNvPr id="177" name="Autyzm jako wyzwanie w wymiarze medycznym, diagnostyczny i terapeutyczny, Natalia Jach-Salamon, Toruń 2022"/>
          <p:cNvSpPr txBox="1"/>
          <p:nvPr/>
        </p:nvSpPr>
        <p:spPr>
          <a:xfrm>
            <a:off x="1895449" y="121513"/>
            <a:ext cx="8401102" cy="277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Autyzm jako wyzwanie w wymiarze medycznym, diagnostyczny i terapeutyczny, Natalia Jach-Salamon, Toruń 2022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Metody diagnostyczne"/>
          <p:cNvSpPr txBox="1">
            <a:spLocks noGrp="1"/>
          </p:cNvSpPr>
          <p:nvPr>
            <p:ph type="title"/>
          </p:nvPr>
        </p:nvSpPr>
        <p:spPr>
          <a:xfrm>
            <a:off x="553293" y="857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Metody diagnostyczne</a:t>
            </a:r>
          </a:p>
        </p:txBody>
      </p:sp>
      <p:sp>
        <p:nvSpPr>
          <p:cNvPr id="180" name="Wywiad z rodzicami…"/>
          <p:cNvSpPr txBox="1">
            <a:spLocks noGrp="1"/>
          </p:cNvSpPr>
          <p:nvPr>
            <p:ph type="body" idx="1"/>
          </p:nvPr>
        </p:nvSpPr>
        <p:spPr>
          <a:xfrm>
            <a:off x="553293" y="1253331"/>
            <a:ext cx="10515601" cy="4351338"/>
          </a:xfrm>
          <a:prstGeom prst="rect">
            <a:avLst/>
          </a:prstGeom>
        </p:spPr>
        <p:txBody>
          <a:bodyPr/>
          <a:lstStyle/>
          <a:p>
            <a:pPr marL="144018" indent="-144018" defTabSz="576072">
              <a:spcBef>
                <a:spcPts val="600"/>
              </a:spcBef>
              <a:defRPr sz="1764"/>
            </a:pPr>
            <a:r>
              <a:t>Wywiad z rodzicami</a:t>
            </a:r>
          </a:p>
          <a:p>
            <a:pPr marL="144018" indent="-144018" defTabSz="576072">
              <a:spcBef>
                <a:spcPts val="600"/>
              </a:spcBef>
              <a:defRPr sz="1764"/>
            </a:pPr>
            <a:r>
              <a:t>Skale obserwacji zachowań</a:t>
            </a:r>
          </a:p>
          <a:p>
            <a:pPr marL="144018" indent="-144018" defTabSz="576072">
              <a:spcBef>
                <a:spcPts val="600"/>
              </a:spcBef>
              <a:defRPr sz="1764"/>
            </a:pPr>
            <a:r>
              <a:t>Testy genetyczne - badania DNA wykrywające np. zespół kruchego chromosomu X oraz inne, w przypadku których stwierdza się u dziecka występowanie zachowań o cechach autystycznych </a:t>
            </a:r>
            <a:r>
              <a:rPr>
                <a:solidFill>
                  <a:srgbClr val="FF2600"/>
                </a:solidFill>
                <a:latin typeface="Inter Regular Bold"/>
                <a:ea typeface="Inter Regular Bold"/>
                <a:cs typeface="Inter Regular Bold"/>
                <a:sym typeface="Inter Regular Bold"/>
              </a:rPr>
              <a:t>(NIE MA KONKRETNEGO GENU ODPOWIADAJĄCEGO ZA AUTYZM)</a:t>
            </a:r>
          </a:p>
          <a:p>
            <a:pPr marL="144018" indent="-144018" defTabSz="576072">
              <a:spcBef>
                <a:spcPts val="600"/>
              </a:spcBef>
              <a:defRPr sz="1764"/>
            </a:pPr>
            <a:r>
              <a:t>Badania metaboliczne - laboratoryjne badania krwi, moczu i kału</a:t>
            </a:r>
          </a:p>
          <a:p>
            <a:pPr marL="144018" indent="-144018" defTabSz="576072">
              <a:spcBef>
                <a:spcPts val="600"/>
              </a:spcBef>
              <a:defRPr sz="1764"/>
            </a:pPr>
            <a:r>
              <a:t>Badanie słuchu - prowadzone w kierunku wykrycia problemu dziecka ze słuchem, który mógłby być odpowiedzialny za jego trudności w rozwoju mowy, </a:t>
            </a:r>
          </a:p>
          <a:p>
            <a:pPr marL="144018" indent="-144018" defTabSz="576072">
              <a:spcBef>
                <a:spcPts val="600"/>
              </a:spcBef>
              <a:defRPr sz="1764"/>
            </a:pPr>
            <a:r>
              <a:t>Badanie budowy i funkcjonowania mózgu: elektroencefalografia (EEG), rezonans magnetyczny (MRI), tomografia komputerowa.</a:t>
            </a:r>
          </a:p>
        </p:txBody>
      </p:sp>
      <p:sp>
        <p:nvSpPr>
          <p:cNvPr id="181" name="Autyzm jako wyzwanie w wymiarze medycznym, diagnostyczny i terapeutyczny, Natalia Jach-Salamon, Toruń 2022"/>
          <p:cNvSpPr txBox="1"/>
          <p:nvPr/>
        </p:nvSpPr>
        <p:spPr>
          <a:xfrm>
            <a:off x="1610543" y="5695949"/>
            <a:ext cx="8401101" cy="277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Autyzm jako wyzwanie w wymiarze medycznym, diagnostyczny i terapeutyczny, Natalia Jach-Salamon, Toruń 2022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Wybrane formy terapi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Wybrane formy terapii</a:t>
            </a:r>
          </a:p>
        </p:txBody>
      </p:sp>
      <p:sp>
        <p:nvSpPr>
          <p:cNvPr id="184" name="Terapie behawioralne…"/>
          <p:cNvSpPr txBox="1">
            <a:spLocks noGrp="1"/>
          </p:cNvSpPr>
          <p:nvPr>
            <p:ph type="body" sz="half" idx="1"/>
          </p:nvPr>
        </p:nvSpPr>
        <p:spPr>
          <a:xfrm>
            <a:off x="876300" y="1702049"/>
            <a:ext cx="6930480" cy="3769272"/>
          </a:xfrm>
          <a:prstGeom prst="rect">
            <a:avLst/>
          </a:prstGeom>
        </p:spPr>
        <p:txBody>
          <a:bodyPr/>
          <a:lstStyle/>
          <a:p>
            <a:pPr>
              <a:defRPr sz="1900"/>
            </a:pP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Terapie behawioralne</a:t>
            </a:r>
          </a:p>
          <a:p>
            <a:pPr>
              <a:defRPr sz="1900"/>
            </a:pP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Muzykoterapia, dogoterapia 🐶</a:t>
            </a:r>
          </a:p>
          <a:p>
            <a:pPr>
              <a:defRPr sz="1900"/>
            </a:pP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Terapia zaburzeń systemowych</a:t>
            </a:r>
          </a:p>
          <a:p>
            <a:pPr>
              <a:defRPr sz="1900"/>
            </a:pPr>
            <a:r>
              <a:t> </a:t>
            </a: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Farmakoterapia</a:t>
            </a:r>
            <a:r>
              <a:t> -&gt; objawy zaburzonego zachowania</a:t>
            </a:r>
          </a:p>
          <a:p>
            <a:pPr>
              <a:defRPr sz="1900"/>
            </a:pPr>
            <a:r>
              <a:t> </a:t>
            </a: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Metody niekonwencjonalne </a:t>
            </a:r>
            <a:r>
              <a:t>(akupunktura, terapia czaszkowo-krzyżowa, dieta bezglutenowa i bezkazeinowa, erydykacja grzyba Candida albicans)</a:t>
            </a:r>
          </a:p>
        </p:txBody>
      </p:sp>
      <p:pic>
        <p:nvPicPr>
          <p:cNvPr id="185" name="pexels-leeloo-thefirst-7304975.jpg" descr="Kobieta trzymająca dwa kartony. Pierwszy z podobizną oka, zakrywa oko. Drugi z podobizną ust, zakrywa ust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680" y="711200"/>
            <a:ext cx="3005938" cy="4502569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Autyzm jako wyzwanie w wymiarze medycznym, diagnostyczny i terapeutyczny, Natalia Jach-Salamon, Toruń 2022"/>
          <p:cNvSpPr txBox="1"/>
          <p:nvPr/>
        </p:nvSpPr>
        <p:spPr>
          <a:xfrm>
            <a:off x="1610543" y="5695949"/>
            <a:ext cx="8401101" cy="277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Autyzm jako wyzwanie w wymiarze medycznym, diagnostyczny i terapeutyczny, Natalia Jach-Salamon, Toruń 2022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DSM V - Kryteria diagnozy autyzm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DSM V - Kryteria diagnozy autyzmu</a:t>
            </a:r>
          </a:p>
        </p:txBody>
      </p:sp>
      <p:sp>
        <p:nvSpPr>
          <p:cNvPr id="189" name="Osoba u której zdiagnozuje się autyzm musi przejawiać co najmniej 6 cech wymienionych w punktach…"/>
          <p:cNvSpPr txBox="1">
            <a:spLocks noGrp="1"/>
          </p:cNvSpPr>
          <p:nvPr>
            <p:ph type="body" idx="1"/>
          </p:nvPr>
        </p:nvSpPr>
        <p:spPr>
          <a:xfrm>
            <a:off x="838200" y="15208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defTabSz="448055">
              <a:spcBef>
                <a:spcPts val="400"/>
              </a:spcBef>
              <a:buSzTx/>
              <a:buFontTx/>
              <a:buNone/>
              <a:defRPr sz="1372"/>
            </a:pPr>
            <a:r>
              <a:t>Osoba u której zdiagnozuje się autyzm musi przejawiać co najmniej 6 cech wymienionych w punktach</a:t>
            </a:r>
          </a:p>
          <a:p>
            <a:pPr marL="0" indent="0" defTabSz="448055">
              <a:spcBef>
                <a:spcPts val="400"/>
              </a:spcBef>
              <a:buSzTx/>
              <a:buFontTx/>
              <a:buNone/>
              <a:defRPr sz="1372"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1.  Klinicznie znaczące, stałe nieprawidłowości w obrębie komunikacji społecznej i interakcji (min. 2)</a:t>
            </a:r>
          </a:p>
          <a:p>
            <a:pPr marL="137561" indent="-137561" defTabSz="448055">
              <a:spcBef>
                <a:spcPts val="400"/>
              </a:spcBef>
              <a:buSzPct val="60000"/>
              <a:buFontTx/>
              <a:buBlip>
                <a:blip r:embed="rId2"/>
              </a:buBlip>
              <a:defRPr sz="1372"/>
            </a:pPr>
            <a:r>
              <a:t> Wyraźne deficyty w komunikacji werbalnej i niewerbalnej wykorzystywanej w interakcjach społecznych,</a:t>
            </a:r>
          </a:p>
          <a:p>
            <a:pPr marL="137561" indent="-137561" defTabSz="448055">
              <a:spcBef>
                <a:spcPts val="400"/>
              </a:spcBef>
              <a:buSzPct val="60000"/>
              <a:buFontTx/>
              <a:buBlip>
                <a:blip r:embed="rId2"/>
              </a:buBlip>
              <a:defRPr sz="1372"/>
            </a:pPr>
            <a:r>
              <a:t> Brak wzajemności społecznej,</a:t>
            </a:r>
          </a:p>
          <a:p>
            <a:pPr marL="137561" indent="-137561" defTabSz="448055">
              <a:spcBef>
                <a:spcPts val="400"/>
              </a:spcBef>
              <a:buSzPct val="60000"/>
              <a:buFontTx/>
              <a:buBlip>
                <a:blip r:embed="rId2"/>
              </a:buBlip>
              <a:defRPr sz="1372"/>
            </a:pPr>
            <a:r>
              <a:t> Nieumiejętność rozwijania i utrzymywania relacji z rówieśnikami właściwej dla poziomu rozwoju.</a:t>
            </a:r>
          </a:p>
          <a:p>
            <a:pPr marL="0" indent="0" defTabSz="448055">
              <a:spcBef>
                <a:spcPts val="400"/>
              </a:spcBef>
              <a:buSzTx/>
              <a:buFontTx/>
              <a:buNone/>
              <a:defRPr sz="1372"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2.  Ograniczone, powtarzalne wzorce zachowań, zainteresowań i aktywności (min. po jednej)</a:t>
            </a:r>
          </a:p>
          <a:p>
            <a:pPr marL="137561" indent="-137561" defTabSz="448055">
              <a:spcBef>
                <a:spcPts val="400"/>
              </a:spcBef>
              <a:buSzPct val="60000"/>
              <a:buFontTx/>
              <a:buBlip>
                <a:blip r:embed="rId2"/>
              </a:buBlip>
              <a:defRPr sz="1372"/>
            </a:pPr>
            <a:r>
              <a:t> Stereotypowe zachowania motoryczne lub werbalne lub nietypowe zachowania sensoryczne,</a:t>
            </a:r>
          </a:p>
          <a:p>
            <a:pPr marL="137561" indent="-137561" defTabSz="448055">
              <a:spcBef>
                <a:spcPts val="400"/>
              </a:spcBef>
              <a:buSzPct val="60000"/>
              <a:buFontTx/>
              <a:buBlip>
                <a:blip r:embed="rId2"/>
              </a:buBlip>
              <a:defRPr sz="1372"/>
            </a:pPr>
            <a:r>
              <a:t> Nadmierne przywiązanie do rutyny i zrytualizowanych wzorców zachowania,</a:t>
            </a:r>
          </a:p>
          <a:p>
            <a:pPr marL="137561" indent="-137561" defTabSz="448055">
              <a:spcBef>
                <a:spcPts val="400"/>
              </a:spcBef>
              <a:buSzPct val="60000"/>
              <a:buFontTx/>
              <a:buBlip>
                <a:blip r:embed="rId2"/>
              </a:buBlip>
              <a:defRPr sz="1372"/>
            </a:pPr>
            <a:r>
              <a:t> Ograniczone zainteresowania.</a:t>
            </a:r>
          </a:p>
          <a:p>
            <a:pPr marL="0" indent="0" defTabSz="448055">
              <a:spcBef>
                <a:spcPts val="400"/>
              </a:spcBef>
              <a:buSzTx/>
              <a:buFontTx/>
              <a:buNone/>
              <a:defRPr sz="1372"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3.  Objawy muszą wystąpić we wczesnym dzieciństwie (ale mogę nie manifestować się w pełni dopóki oczekiwania społeczne nie przekroczą ograniczonych możliwości dziecka).</a:t>
            </a:r>
          </a:p>
        </p:txBody>
      </p:sp>
      <p:sp>
        <p:nvSpPr>
          <p:cNvPr id="190" name="https://polskiautyzm.pl/klasyfikacje-diagnostyczne-autyzmu/"/>
          <p:cNvSpPr txBox="1"/>
          <p:nvPr/>
        </p:nvSpPr>
        <p:spPr>
          <a:xfrm>
            <a:off x="5558655" y="5728811"/>
            <a:ext cx="106856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tIns="45720" rIns="45719" bIns="45720" anchor="t">
            <a:spAutoFit/>
          </a:bodyPr>
          <a:lstStyle>
            <a:lvl1pPr>
              <a:defRPr sz="1200">
                <a:latin typeface="Inter Regular SemiBold"/>
                <a:ea typeface="Inter Regular SemiBold"/>
                <a:cs typeface="Inter Regular SemiBold"/>
                <a:sym typeface="Inter Regular SemiBold"/>
              </a:defRPr>
            </a:lvl1pPr>
          </a:lstStyle>
          <a:p>
            <a:r>
              <a:rPr lang="pl-PL" dirty="0">
                <a:hlinkClick r:id="rId3"/>
              </a:rPr>
              <a:t>polskiautyzm.pl</a:t>
            </a:r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ASD W ŚRODOWISKU AKADEMICKIM"/>
          <p:cNvSpPr txBox="1">
            <a:spLocks noGrp="1"/>
          </p:cNvSpPr>
          <p:nvPr>
            <p:ph type="title"/>
          </p:nvPr>
        </p:nvSpPr>
        <p:spPr>
          <a:xfrm>
            <a:off x="838200" y="1431427"/>
            <a:ext cx="10515600" cy="2852737"/>
          </a:xfrm>
          <a:prstGeom prst="rect">
            <a:avLst/>
          </a:prstGeom>
        </p:spPr>
        <p:txBody>
          <a:bodyPr/>
          <a:lstStyle>
            <a:lvl1pPr>
              <a:defRPr sz="4500">
                <a:solidFill>
                  <a:srgbClr val="FF93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lvl1pPr>
          </a:lstStyle>
          <a:p>
            <a:r>
              <a:t>ASD W ŚRODOWISKU AKADEMICKIM</a:t>
            </a:r>
          </a:p>
        </p:txBody>
      </p:sp>
      <p:sp>
        <p:nvSpPr>
          <p:cNvPr id="193" name="Wpływ zaburzeń na funkcjonowanie w przestrzeni akademickiej…"/>
          <p:cNvSpPr txBox="1">
            <a:spLocks noGrp="1"/>
          </p:cNvSpPr>
          <p:nvPr>
            <p:ph type="body" sz="quarter" idx="1"/>
          </p:nvPr>
        </p:nvSpPr>
        <p:spPr>
          <a:xfrm>
            <a:off x="838200" y="4424362"/>
            <a:ext cx="10515600" cy="1500188"/>
          </a:xfrm>
          <a:prstGeom prst="rect">
            <a:avLst/>
          </a:prstGeom>
        </p:spPr>
        <p:txBody>
          <a:bodyPr/>
          <a:lstStyle/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 Wpływ zaburzeń na funkcjonowanie w przestrzeni akademickiej</a:t>
            </a:r>
          </a:p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 Style uczenia się i szczególne potrzeby</a:t>
            </a:r>
          </a:p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 Komunikacja z osobą w spektrum</a:t>
            </a:r>
          </a:p>
        </p:txBody>
      </p:sp>
      <p:pic>
        <p:nvPicPr>
          <p:cNvPr id="194" name="phone-6253254_1280.jp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789" y="-29344"/>
            <a:ext cx="3118422" cy="31184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omoc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Pomoc…</a:t>
            </a:r>
          </a:p>
        </p:txBody>
      </p:sp>
      <p:sp>
        <p:nvSpPr>
          <p:cNvPr id="197" name="Pomoc w przemieszczaniu się po uczelni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385822" cy="4351338"/>
          </a:xfrm>
          <a:prstGeom prst="rect">
            <a:avLst/>
          </a:prstGeom>
        </p:spPr>
        <p:txBody>
          <a:bodyPr/>
          <a:lstStyle/>
          <a:p>
            <a:r>
              <a:t>Pomoc w przemieszczaniu się po uczelni</a:t>
            </a:r>
          </a:p>
          <a:p>
            <a:r>
              <a:t>Określona struktura (zajęć, metod zaliczenia, relacji)</a:t>
            </a:r>
          </a:p>
          <a:p>
            <a:r>
              <a:t>Stosowanie jasnych i jednoznacznych komunikatów</a:t>
            </a:r>
          </a:p>
          <a:p>
            <a:r>
              <a:t>Umożliwianie alternatywnych dróg do realizacji celów dydaktycznych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Jak się zachowywać wobec osoby z ASD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100"/>
            </a:lvl1pPr>
          </a:lstStyle>
          <a:p>
            <a:r>
              <a:rPr dirty="0"/>
              <a:t>Jak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zachowywać</a:t>
            </a:r>
            <a:r>
              <a:rPr dirty="0"/>
              <a:t> </a:t>
            </a:r>
            <a:r>
              <a:rPr dirty="0" err="1"/>
              <a:t>wobec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 z ASD?</a:t>
            </a:r>
          </a:p>
        </p:txBody>
      </p:sp>
      <p:sp>
        <p:nvSpPr>
          <p:cNvPr id="200" name="Szacunek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Szacunek</a:t>
            </a:r>
          </a:p>
          <a:p>
            <a:r>
              <a:rPr dirty="0" err="1"/>
              <a:t>Powaga</a:t>
            </a:r>
            <a:endParaRPr/>
          </a:p>
          <a:p>
            <a:r>
              <a:rPr dirty="0" err="1"/>
              <a:t>Życzliwość</a:t>
            </a:r>
            <a:r>
              <a:rPr dirty="0"/>
              <a:t>.</a:t>
            </a:r>
          </a:p>
          <a:p>
            <a:r>
              <a:rPr dirty="0" err="1"/>
              <a:t>Opiekuńczość</a:t>
            </a:r>
            <a:r>
              <a:rPr dirty="0"/>
              <a:t>.</a:t>
            </a:r>
          </a:p>
          <a:p>
            <a:r>
              <a:rPr dirty="0" err="1"/>
              <a:t>Stanowczość</a:t>
            </a:r>
          </a:p>
        </p:txBody>
      </p:sp>
      <p:pic>
        <p:nvPicPr>
          <p:cNvPr id="201" name="pexels-sơn-bờm-1773113.jpg" descr="Splecione dłonie w geście wsparcia. Rozmyte tł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372" y="1447419"/>
            <a:ext cx="7043535" cy="39631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WYKORZYSTANIE POTENCJAŁU…"/>
          <p:cNvSpPr txBox="1">
            <a:spLocks noGrp="1"/>
          </p:cNvSpPr>
          <p:nvPr>
            <p:ph type="title"/>
          </p:nvPr>
        </p:nvSpPr>
        <p:spPr>
          <a:xfrm>
            <a:off x="838200" y="1431427"/>
            <a:ext cx="10515600" cy="2852737"/>
          </a:xfrm>
          <a:prstGeom prst="rect">
            <a:avLst/>
          </a:prstGeom>
        </p:spPr>
        <p:txBody>
          <a:bodyPr/>
          <a:lstStyle/>
          <a:p>
            <a:pPr algn="ctr">
              <a:defRPr sz="4000">
                <a:solidFill>
                  <a:srgbClr val="FF93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WYKORZYSTANIE POTENCJAŁU </a:t>
            </a:r>
          </a:p>
          <a:p>
            <a:pPr algn="ctr">
              <a:defRPr sz="4000">
                <a:solidFill>
                  <a:srgbClr val="FF93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OSÓB NEUROATYPOWYCH</a:t>
            </a:r>
          </a:p>
        </p:txBody>
      </p:sp>
      <p:sp>
        <p:nvSpPr>
          <p:cNvPr id="204" name="Mocne strony…"/>
          <p:cNvSpPr txBox="1">
            <a:spLocks noGrp="1"/>
          </p:cNvSpPr>
          <p:nvPr>
            <p:ph type="body" sz="quarter" idx="1"/>
          </p:nvPr>
        </p:nvSpPr>
        <p:spPr>
          <a:xfrm>
            <a:off x="838200" y="4424362"/>
            <a:ext cx="10515600" cy="1500188"/>
          </a:xfrm>
          <a:prstGeom prst="rect">
            <a:avLst/>
          </a:prstGeom>
        </p:spPr>
        <p:txBody>
          <a:bodyPr/>
          <a:lstStyle/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 Mocne strony</a:t>
            </a:r>
          </a:p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 Słabe strony</a:t>
            </a:r>
          </a:p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 Tworzenie dostępnych zajęć dla grupy mieszanej</a:t>
            </a:r>
          </a:p>
        </p:txBody>
      </p:sp>
      <p:pic>
        <p:nvPicPr>
          <p:cNvPr id="205" name="phone-6253254_1280.jp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789" y="-29344"/>
            <a:ext cx="3118422" cy="31184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Dostępność ♿️" descr="Dostępność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Dostępność ♿️</a:t>
            </a:r>
          </a:p>
        </p:txBody>
      </p:sp>
      <p:sp>
        <p:nvSpPr>
          <p:cNvPr id="208" name="Kierowanie komunikatów prostym językiem (JASNOPIS)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Kierowanie komunikatów prostym językiem (</a:t>
            </a: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JASNOPIS</a:t>
            </a:r>
            <a:r>
              <a:t>)</a:t>
            </a:r>
          </a:p>
          <a:p>
            <a:r>
              <a:t>Stosowanie reguł dostępności w materiałach (</a:t>
            </a: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WCAG</a:t>
            </a:r>
            <a:r>
              <a:t>)</a:t>
            </a:r>
          </a:p>
          <a:p>
            <a:r>
              <a:t>Wykorzystywanie e-learningu</a:t>
            </a:r>
          </a:p>
          <a:p>
            <a:r>
              <a:t>Łagodzenie komponentów miękkich w przypadku, gdy nie są niezbędne do wykonywania danego zawodu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WSPARCIE STUDENTA Z ASD…"/>
          <p:cNvSpPr txBox="1">
            <a:spLocks noGrp="1"/>
          </p:cNvSpPr>
          <p:nvPr>
            <p:ph type="title"/>
          </p:nvPr>
        </p:nvSpPr>
        <p:spPr>
          <a:xfrm>
            <a:off x="838200" y="3912147"/>
            <a:ext cx="10515601" cy="1329532"/>
          </a:xfrm>
          <a:prstGeom prst="rect">
            <a:avLst/>
          </a:prstGeom>
        </p:spPr>
        <p:txBody>
          <a:bodyPr/>
          <a:lstStyle/>
          <a:p>
            <a:pPr algn="ctr">
              <a:defRPr sz="4000">
                <a:solidFill>
                  <a:srgbClr val="FF93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WSPARCIE STUDENTA Z ASD </a:t>
            </a:r>
          </a:p>
          <a:p>
            <a:pPr algn="ctr">
              <a:defRPr sz="4000">
                <a:solidFill>
                  <a:srgbClr val="FF93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W RAMACH ORGANIZACJI ZAJĘĆ</a:t>
            </a:r>
          </a:p>
        </p:txBody>
      </p:sp>
      <p:pic>
        <p:nvPicPr>
          <p:cNvPr id="211" name="phone-6253254_1280.jp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789" y="-29344"/>
            <a:ext cx="3118422" cy="31184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WSKAZÓWKI DLA PROWADZĄCYCH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WSKAZÓWKI DLA PROWADZĄCYCH</a:t>
            </a:r>
          </a:p>
        </p:txBody>
      </p:sp>
      <p:sp>
        <p:nvSpPr>
          <p:cNvPr id="214" name="Te same wymagania co inni studenci -&gt; CEL: WYKSZTAŁCENIE WYŻSZ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45719" tIns="45720" rIns="45719" bIns="45720" anchor="t">
            <a:normAutofit/>
          </a:bodyPr>
          <a:lstStyle/>
          <a:p>
            <a:pPr marL="134620" indent="-134620" defTabSz="539495">
              <a:spcBef>
                <a:spcPts val="500"/>
              </a:spcBef>
              <a:defRPr sz="1651"/>
            </a:pPr>
            <a:r>
              <a:rPr sz="1650" dirty="0">
                <a:latin typeface="Inter Regular Bold"/>
                <a:ea typeface="Inter Regular Bold"/>
                <a:cs typeface="Inter Regular Bold"/>
                <a:sym typeface="Inter Regular Bold"/>
              </a:rPr>
              <a:t>Te same wymagania co inni studenci </a:t>
            </a:r>
            <a:r>
              <a:rPr sz="1650" dirty="0"/>
              <a:t>-&gt;</a:t>
            </a:r>
            <a:r>
              <a:rPr sz="1650" dirty="0">
                <a:highlight>
                  <a:srgbClr val="FFFF00"/>
                </a:highlight>
              </a:rPr>
              <a:t> CEL: WYKSZTAŁCENIE WYŻSZE</a:t>
            </a:r>
            <a:endParaRPr lang="pl-PL" sz="1650" dirty="0">
              <a:highlight>
                <a:srgbClr val="FFFF00"/>
              </a:highlight>
            </a:endParaRPr>
          </a:p>
          <a:p>
            <a:pPr marL="134620" indent="-134620" defTabSz="539495">
              <a:spcBef>
                <a:spcPts val="500"/>
              </a:spcBef>
              <a:defRPr sz="1651"/>
            </a:pPr>
            <a:r>
              <a:rPr sz="1650" dirty="0" err="1"/>
              <a:t>Zwiększona</a:t>
            </a:r>
            <a:r>
              <a:rPr sz="1650" dirty="0"/>
              <a:t> </a:t>
            </a:r>
            <a:r>
              <a:rPr sz="1650" dirty="0" err="1"/>
              <a:t>wrażliwość</a:t>
            </a:r>
            <a:r>
              <a:rPr sz="1650" dirty="0"/>
              <a:t> </a:t>
            </a:r>
            <a:r>
              <a:rPr sz="1650" dirty="0" err="1"/>
              <a:t>na</a:t>
            </a:r>
            <a:r>
              <a:rPr sz="1650" dirty="0"/>
              <a:t> </a:t>
            </a:r>
            <a:r>
              <a:rPr sz="1650" dirty="0" err="1"/>
              <a:t>trudności</a:t>
            </a:r>
            <a:r>
              <a:rPr sz="1650" dirty="0"/>
              <a:t> w </a:t>
            </a:r>
            <a:r>
              <a:rPr sz="1650" dirty="0" err="1"/>
              <a:t>odczytywaniu</a:t>
            </a:r>
            <a:r>
              <a:rPr sz="1650" dirty="0"/>
              <a:t> </a:t>
            </a:r>
            <a:r>
              <a:rPr sz="1650" dirty="0" err="1"/>
              <a:t>komunikatów</a:t>
            </a:r>
            <a:r>
              <a:rPr sz="1650" dirty="0"/>
              <a:t> </a:t>
            </a:r>
            <a:r>
              <a:rPr sz="1650" dirty="0" err="1"/>
              <a:t>niewerbalnych</a:t>
            </a:r>
          </a:p>
          <a:p>
            <a:pPr marL="134620" indent="-134620" defTabSz="539495">
              <a:spcBef>
                <a:spcPts val="500"/>
              </a:spcBef>
              <a:defRPr sz="1651"/>
            </a:pPr>
            <a:r>
              <a:rPr sz="1650" dirty="0"/>
              <a:t>W </a:t>
            </a:r>
            <a:r>
              <a:rPr sz="1650" dirty="0" err="1"/>
              <a:t>kontakcie</a:t>
            </a:r>
            <a:r>
              <a:rPr sz="1650" dirty="0"/>
              <a:t> ze </a:t>
            </a:r>
            <a:r>
              <a:rPr sz="1650" dirty="0" err="1"/>
              <a:t>studentami</a:t>
            </a:r>
            <a:r>
              <a:rPr sz="1650" dirty="0"/>
              <a:t> </a:t>
            </a:r>
            <a:r>
              <a:rPr sz="1650" dirty="0" err="1"/>
              <a:t>bądźmy</a:t>
            </a:r>
            <a:r>
              <a:rPr sz="1650" dirty="0"/>
              <a:t> </a:t>
            </a:r>
            <a:r>
              <a:rPr sz="1650" dirty="0" err="1"/>
              <a:t>precyzyjni</a:t>
            </a:r>
            <a:r>
              <a:rPr sz="1650" dirty="0"/>
              <a:t> </a:t>
            </a:r>
            <a:r>
              <a:rPr sz="1650" dirty="0" err="1"/>
              <a:t>i</a:t>
            </a:r>
            <a:r>
              <a:rPr sz="1650" dirty="0"/>
              <a:t> </a:t>
            </a:r>
            <a:r>
              <a:rPr sz="1650" dirty="0" err="1"/>
              <a:t>unikajmy</a:t>
            </a:r>
            <a:r>
              <a:rPr sz="1650" dirty="0"/>
              <a:t> </a:t>
            </a:r>
            <a:r>
              <a:rPr sz="1650" dirty="0" err="1"/>
              <a:t>metafor</a:t>
            </a:r>
            <a:r>
              <a:rPr sz="1650" dirty="0"/>
              <a:t>, </a:t>
            </a:r>
            <a:r>
              <a:rPr sz="1650" dirty="0" err="1"/>
              <a:t>niedopowiedzeń</a:t>
            </a:r>
          </a:p>
          <a:p>
            <a:pPr marL="134620" indent="-134620" defTabSz="539495">
              <a:spcBef>
                <a:spcPts val="500"/>
              </a:spcBef>
              <a:defRPr sz="1651"/>
            </a:pPr>
            <a:r>
              <a:rPr sz="1650" dirty="0" err="1"/>
              <a:t>Podkreślajmy</a:t>
            </a:r>
            <a:r>
              <a:rPr sz="1650" dirty="0"/>
              <a:t> </a:t>
            </a:r>
            <a:r>
              <a:rPr sz="1650" dirty="0" err="1"/>
              <a:t>najważniejsze</a:t>
            </a:r>
            <a:r>
              <a:rPr sz="1650" dirty="0"/>
              <a:t> </a:t>
            </a:r>
            <a:r>
              <a:rPr sz="1650" dirty="0" err="1"/>
              <a:t>informacje</a:t>
            </a:r>
            <a:r>
              <a:rPr sz="1650" dirty="0"/>
              <a:t> w </a:t>
            </a:r>
            <a:r>
              <a:rPr sz="1650" dirty="0" err="1"/>
              <a:t>naszej</a:t>
            </a:r>
            <a:r>
              <a:rPr sz="1650" dirty="0"/>
              <a:t> </a:t>
            </a:r>
            <a:r>
              <a:rPr sz="1650" dirty="0" err="1"/>
              <a:t>wypowiedzi</a:t>
            </a:r>
            <a:r>
              <a:rPr sz="1650" dirty="0"/>
              <a:t> </a:t>
            </a:r>
            <a:r>
              <a:rPr sz="1650" dirty="0" err="1"/>
              <a:t>i</a:t>
            </a:r>
            <a:r>
              <a:rPr sz="1650" dirty="0"/>
              <a:t> </a:t>
            </a:r>
            <a:r>
              <a:rPr sz="1650" dirty="0" err="1"/>
              <a:t>róbmy</a:t>
            </a:r>
            <a:r>
              <a:rPr sz="1650" dirty="0"/>
              <a:t> </a:t>
            </a:r>
            <a:r>
              <a:rPr sz="1650" dirty="0" err="1"/>
              <a:t>krótkie</a:t>
            </a:r>
            <a:r>
              <a:rPr sz="1650" dirty="0"/>
              <a:t> </a:t>
            </a:r>
            <a:r>
              <a:rPr sz="1650" dirty="0" err="1"/>
              <a:t>przerwy</a:t>
            </a:r>
          </a:p>
          <a:p>
            <a:pPr marL="134620" indent="-134620" defTabSz="539495">
              <a:spcBef>
                <a:spcPts val="500"/>
              </a:spcBef>
              <a:defRPr sz="1651"/>
            </a:pPr>
            <a:r>
              <a:rPr sz="1650" dirty="0" err="1"/>
              <a:t>Zadania</a:t>
            </a:r>
            <a:r>
              <a:rPr sz="1650" dirty="0"/>
              <a:t> </a:t>
            </a:r>
            <a:r>
              <a:rPr sz="1650" dirty="0" err="1"/>
              <a:t>dzielmy</a:t>
            </a:r>
            <a:r>
              <a:rPr sz="1650" dirty="0"/>
              <a:t> </a:t>
            </a:r>
            <a:r>
              <a:rPr sz="1650" dirty="0" err="1"/>
              <a:t>na</a:t>
            </a:r>
            <a:r>
              <a:rPr sz="1650" dirty="0"/>
              <a:t> </a:t>
            </a:r>
            <a:r>
              <a:rPr sz="1650" dirty="0" err="1"/>
              <a:t>etapy</a:t>
            </a:r>
            <a:r>
              <a:rPr sz="1650" dirty="0"/>
              <a:t>, </a:t>
            </a:r>
            <a:r>
              <a:rPr sz="1650" dirty="0" err="1"/>
              <a:t>pomocne</a:t>
            </a:r>
            <a:r>
              <a:rPr sz="1650" dirty="0"/>
              <a:t> jest </a:t>
            </a:r>
            <a:r>
              <a:rPr sz="1650" dirty="0" err="1"/>
              <a:t>też</a:t>
            </a:r>
            <a:r>
              <a:rPr sz="1650" dirty="0"/>
              <a:t> </a:t>
            </a:r>
            <a:r>
              <a:rPr sz="1650" dirty="0" err="1"/>
              <a:t>przekazanie</a:t>
            </a:r>
            <a:r>
              <a:rPr sz="1650" dirty="0"/>
              <a:t> </a:t>
            </a:r>
            <a:r>
              <a:rPr sz="1650" dirty="0" err="1"/>
              <a:t>instrukcji</a:t>
            </a:r>
            <a:r>
              <a:rPr sz="1650" dirty="0"/>
              <a:t> w </a:t>
            </a:r>
            <a:r>
              <a:rPr sz="1650" dirty="0" err="1"/>
              <a:t>formie</a:t>
            </a:r>
            <a:r>
              <a:rPr sz="1650" dirty="0"/>
              <a:t> </a:t>
            </a:r>
            <a:r>
              <a:rPr sz="1650" dirty="0" err="1"/>
              <a:t>pisemnej</a:t>
            </a:r>
          </a:p>
          <a:p>
            <a:pPr marL="134620" indent="-134620" defTabSz="539495">
              <a:spcBef>
                <a:spcPts val="500"/>
              </a:spcBef>
              <a:defRPr sz="1651"/>
            </a:pPr>
            <a:r>
              <a:rPr sz="1650" dirty="0" err="1"/>
              <a:t>Różnorodne</a:t>
            </a:r>
            <a:r>
              <a:rPr sz="1650" dirty="0"/>
              <a:t> </a:t>
            </a:r>
            <a:r>
              <a:rPr sz="1650" dirty="0" err="1"/>
              <a:t>metody</a:t>
            </a:r>
            <a:r>
              <a:rPr sz="1650" dirty="0"/>
              <a:t> </a:t>
            </a:r>
            <a:r>
              <a:rPr sz="1650" dirty="0" err="1"/>
              <a:t>przedstawienia</a:t>
            </a:r>
            <a:r>
              <a:rPr sz="1650" dirty="0"/>
              <a:t> </a:t>
            </a:r>
            <a:r>
              <a:rPr sz="1650" dirty="0" err="1"/>
              <a:t>materiału</a:t>
            </a:r>
          </a:p>
          <a:p>
            <a:pPr marL="134620" indent="-134620" defTabSz="539495">
              <a:spcBef>
                <a:spcPts val="500"/>
              </a:spcBef>
              <a:defRPr sz="1651"/>
            </a:pPr>
            <a:r>
              <a:rPr sz="1650" err="1"/>
              <a:t>Postarajmy</a:t>
            </a:r>
            <a:r>
              <a:rPr sz="1650" dirty="0"/>
              <a:t> </a:t>
            </a:r>
            <a:r>
              <a:rPr sz="1650" err="1"/>
              <a:t>się</a:t>
            </a:r>
            <a:r>
              <a:rPr sz="1650" dirty="0"/>
              <a:t> </a:t>
            </a:r>
            <a:r>
              <a:rPr sz="1650" err="1"/>
              <a:t>zachować</a:t>
            </a:r>
            <a:r>
              <a:rPr sz="1650" dirty="0"/>
              <a:t> </a:t>
            </a:r>
            <a:r>
              <a:rPr sz="1650" err="1"/>
              <a:t>określony</a:t>
            </a:r>
            <a:r>
              <a:rPr sz="1650" dirty="0"/>
              <a:t> </a:t>
            </a:r>
            <a:r>
              <a:rPr sz="1650" err="1"/>
              <a:t>porządek</a:t>
            </a:r>
            <a:r>
              <a:rPr sz="1650" dirty="0"/>
              <a:t> </a:t>
            </a:r>
            <a:r>
              <a:rPr sz="1650" err="1"/>
              <a:t>zajęć</a:t>
            </a:r>
            <a:r>
              <a:rPr sz="1650" dirty="0"/>
              <a:t> </a:t>
            </a:r>
            <a:r>
              <a:rPr sz="1650" dirty="0">
                <a:latin typeface="Inter Regular Bold"/>
                <a:ea typeface="Inter Regular Bold"/>
                <a:cs typeface="Inter Regular Bold"/>
                <a:sym typeface="Inter Regular Bold"/>
              </a:rPr>
              <a:t>(</a:t>
            </a:r>
            <a:r>
              <a:rPr sz="1650" b="1" dirty="0">
                <a:latin typeface="Inter Regular Bold"/>
                <a:ea typeface="Inter Regular Bold"/>
                <a:cs typeface="Inter Regular Bold"/>
                <a:sym typeface="Inter Regular Bold"/>
              </a:rPr>
              <a:t>RUTYNA</a:t>
            </a:r>
            <a:r>
              <a:rPr sz="1650" dirty="0">
                <a:latin typeface="Inter Regular Bold"/>
                <a:ea typeface="Inter Regular Bold"/>
                <a:cs typeface="Inter Regular Bold"/>
                <a:sym typeface="Inter Regular Bold"/>
              </a:rPr>
              <a:t>)</a:t>
            </a:r>
            <a:endParaRPr sz="1650" dirty="0">
              <a:latin typeface="Inter Regular Bold"/>
              <a:ea typeface="Inter Regular Bold"/>
              <a:cs typeface="Inter Regular Bold"/>
            </a:endParaRPr>
          </a:p>
          <a:p>
            <a:pPr marL="134620" indent="-134620" defTabSz="539495">
              <a:spcBef>
                <a:spcPts val="500"/>
              </a:spcBef>
              <a:defRPr sz="1651"/>
            </a:pPr>
            <a:r>
              <a:rPr sz="1650" dirty="0" err="1"/>
              <a:t>Jeśli</a:t>
            </a:r>
            <a:r>
              <a:rPr sz="1650" dirty="0"/>
              <a:t> student ma </a:t>
            </a:r>
            <a:r>
              <a:rPr sz="1650" dirty="0" err="1"/>
              <a:t>wyspecjalizowaną</a:t>
            </a:r>
            <a:r>
              <a:rPr sz="1650" dirty="0"/>
              <a:t> </a:t>
            </a:r>
            <a:r>
              <a:rPr sz="1650" dirty="0" err="1"/>
              <a:t>wiedzę</a:t>
            </a:r>
            <a:r>
              <a:rPr sz="1650" dirty="0"/>
              <a:t> z </a:t>
            </a:r>
            <a:r>
              <a:rPr sz="1650" dirty="0" err="1"/>
              <a:t>danego</a:t>
            </a:r>
            <a:r>
              <a:rPr sz="1650" dirty="0"/>
              <a:t> </a:t>
            </a:r>
            <a:r>
              <a:rPr sz="1650" dirty="0" err="1"/>
              <a:t>tematu</a:t>
            </a:r>
            <a:r>
              <a:rPr sz="1650" dirty="0"/>
              <a:t>, </a:t>
            </a:r>
            <a:r>
              <a:rPr sz="1650" dirty="0" err="1"/>
              <a:t>dajmy</a:t>
            </a:r>
            <a:r>
              <a:rPr sz="1650" dirty="0"/>
              <a:t> mu </a:t>
            </a:r>
            <a:r>
              <a:rPr sz="1650" dirty="0" err="1"/>
              <a:t>szansę</a:t>
            </a:r>
            <a:r>
              <a:rPr sz="1650" dirty="0"/>
              <a:t> „</a:t>
            </a:r>
            <a:r>
              <a:rPr sz="1650" dirty="0" err="1"/>
              <a:t>zabłysnąć</a:t>
            </a:r>
            <a:r>
              <a:rPr sz="1650" dirty="0"/>
              <a:t>” </a:t>
            </a:r>
            <a:r>
              <a:rPr sz="1650" dirty="0" err="1"/>
              <a:t>przed</a:t>
            </a:r>
            <a:r>
              <a:rPr sz="1650" dirty="0"/>
              <a:t> </a:t>
            </a:r>
            <a:r>
              <a:rPr sz="1650" dirty="0" err="1"/>
              <a:t>grupą</a:t>
            </a:r>
          </a:p>
          <a:p>
            <a:pPr marL="134620" indent="-134620" defTabSz="539495">
              <a:spcBef>
                <a:spcPts val="500"/>
              </a:spcBef>
              <a:defRPr sz="1651"/>
            </a:pPr>
            <a:r>
              <a:rPr sz="1650" dirty="0" err="1"/>
              <a:t>Pomocne</a:t>
            </a:r>
            <a:r>
              <a:rPr sz="1650" dirty="0"/>
              <a:t> </a:t>
            </a:r>
            <a:r>
              <a:rPr sz="1650" dirty="0" err="1"/>
              <a:t>może</a:t>
            </a:r>
            <a:r>
              <a:rPr sz="1650" dirty="0"/>
              <a:t> </a:t>
            </a:r>
            <a:r>
              <a:rPr sz="1650" dirty="0" err="1"/>
              <a:t>być</a:t>
            </a:r>
            <a:r>
              <a:rPr sz="1650" dirty="0"/>
              <a:t> </a:t>
            </a:r>
            <a:r>
              <a:rPr sz="1650" dirty="0" err="1"/>
              <a:t>także</a:t>
            </a:r>
            <a:r>
              <a:rPr sz="1650" dirty="0"/>
              <a:t> </a:t>
            </a:r>
            <a:r>
              <a:rPr sz="1650" dirty="0" err="1"/>
              <a:t>skonsultowanie</a:t>
            </a:r>
            <a:r>
              <a:rPr sz="1650" dirty="0"/>
              <a:t> </a:t>
            </a:r>
            <a:r>
              <a:rPr sz="1650" dirty="0" err="1"/>
              <a:t>się</a:t>
            </a:r>
            <a:r>
              <a:rPr sz="1650" dirty="0"/>
              <a:t> ze </a:t>
            </a:r>
            <a:r>
              <a:rPr sz="1650" dirty="0" err="1"/>
              <a:t>studentem</a:t>
            </a:r>
            <a:r>
              <a:rPr sz="1650" dirty="0"/>
              <a:t> </a:t>
            </a:r>
            <a:r>
              <a:rPr sz="1650" dirty="0" err="1"/>
              <a:t>jakiego</a:t>
            </a:r>
            <a:r>
              <a:rPr sz="1650" dirty="0"/>
              <a:t> </a:t>
            </a:r>
            <a:r>
              <a:rPr sz="1650" dirty="0" err="1"/>
              <a:t>wsparcia</a:t>
            </a:r>
            <a:r>
              <a:rPr sz="1650" dirty="0"/>
              <a:t> by </a:t>
            </a:r>
            <a:r>
              <a:rPr sz="1650" dirty="0" err="1"/>
              <a:t>potrzebował</a:t>
            </a:r>
          </a:p>
        </p:txBody>
      </p:sp>
      <p:sp>
        <p:nvSpPr>
          <p:cNvPr id="215" name="Student z autyzmem w społeczności akademickiej, UMCS"/>
          <p:cNvSpPr txBox="1"/>
          <p:nvPr/>
        </p:nvSpPr>
        <p:spPr>
          <a:xfrm>
            <a:off x="3910715" y="124936"/>
            <a:ext cx="4370570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/>
            </a:lvl1pPr>
          </a:lstStyle>
          <a:p>
            <a:r>
              <a:t>Student z autyzmem w społeczności akademickiej, UMCS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WORZENIE WSPIERAJĄCEJ PRZESTRZENI"/>
          <p:cNvSpPr txBox="1">
            <a:spLocks noGrp="1"/>
          </p:cNvSpPr>
          <p:nvPr>
            <p:ph type="title"/>
          </p:nvPr>
        </p:nvSpPr>
        <p:spPr>
          <a:xfrm>
            <a:off x="838200" y="3118344"/>
            <a:ext cx="10515601" cy="1356320"/>
          </a:xfrm>
          <a:prstGeom prst="rect">
            <a:avLst/>
          </a:prstGeom>
        </p:spPr>
        <p:txBody>
          <a:bodyPr/>
          <a:lstStyle>
            <a:lvl1pPr algn="ctr" defTabSz="786384">
              <a:defRPr sz="4300">
                <a:solidFill>
                  <a:srgbClr val="FF93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lvl1pPr>
          </a:lstStyle>
          <a:p>
            <a:r>
              <a:t>TWORZENIE WSPIERAJĄCEJ PRZESTRZENI</a:t>
            </a:r>
          </a:p>
        </p:txBody>
      </p:sp>
      <p:sp>
        <p:nvSpPr>
          <p:cNvPr id="218" name="Tworzenie wspierającego środowiska,…"/>
          <p:cNvSpPr txBox="1">
            <a:spLocks noGrp="1"/>
          </p:cNvSpPr>
          <p:nvPr>
            <p:ph type="body" sz="quarter" idx="1"/>
          </p:nvPr>
        </p:nvSpPr>
        <p:spPr>
          <a:xfrm>
            <a:off x="248865" y="4812432"/>
            <a:ext cx="11694270" cy="914549"/>
          </a:xfrm>
          <a:prstGeom prst="rect">
            <a:avLst/>
          </a:prstGeom>
        </p:spPr>
        <p:txBody>
          <a:bodyPr/>
          <a:lstStyle/>
          <a:p>
            <a:pPr algn="ctr" defTabSz="768095">
              <a:spcBef>
                <a:spcPts val="800"/>
              </a:spcBef>
              <a:defRPr sz="2520">
                <a:solidFill>
                  <a:srgbClr val="000000"/>
                </a:solidFill>
              </a:defRPr>
            </a:pPr>
            <a:r>
              <a:t>Tworzenie wspierającego środowiska, </a:t>
            </a:r>
          </a:p>
          <a:p>
            <a:pPr algn="ctr" defTabSz="768095">
              <a:spcBef>
                <a:spcPts val="800"/>
              </a:spcBef>
              <a:defRPr sz="2520">
                <a:solidFill>
                  <a:srgbClr val="000000"/>
                </a:solidFill>
              </a:defRPr>
            </a:pPr>
            <a:r>
              <a:t>stymulującego do nauki dla osób w spektrum</a:t>
            </a:r>
          </a:p>
        </p:txBody>
      </p:sp>
      <p:pic>
        <p:nvPicPr>
          <p:cNvPr id="219" name="phone-6253254_1280.jp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789" y="-29344"/>
            <a:ext cx="3118422" cy="31184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owtarzalne cechy u osób z AS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Powtarzalne cechy u osób z ASD</a:t>
            </a:r>
          </a:p>
        </p:txBody>
      </p:sp>
      <p:sp>
        <p:nvSpPr>
          <p:cNvPr id="222" name="Brak zdolności przystosowania się do nowych doświadczeń i okoliczności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46303" indent="-146303" defTabSz="585215">
              <a:spcBef>
                <a:spcPts val="600"/>
              </a:spcBef>
              <a:defRPr sz="1792"/>
            </a:pPr>
            <a:r>
              <a:t>Brak zdolności przystosowania się do nowych doświadczeń i okoliczności</a:t>
            </a:r>
          </a:p>
          <a:p>
            <a:pPr marL="146303" indent="-146303" defTabSz="585215">
              <a:spcBef>
                <a:spcPts val="600"/>
              </a:spcBef>
              <a:defRPr sz="1792"/>
            </a:pPr>
            <a:r>
              <a:t>Nieelastyczne trzymanie się określonych procedur np. podążanie znanymi trasami, określone pory wykonywania zadań</a:t>
            </a:r>
          </a:p>
          <a:p>
            <a:pPr marL="146303" indent="-146303" defTabSz="585215">
              <a:spcBef>
                <a:spcPts val="600"/>
              </a:spcBef>
              <a:defRPr sz="1792"/>
            </a:pPr>
            <a:r>
              <a:t>Nadmierne i uporczywe, zrytualizowane wzorce zachowań</a:t>
            </a:r>
          </a:p>
          <a:p>
            <a:pPr marL="146303" indent="-146303" defTabSz="585215">
              <a:spcBef>
                <a:spcPts val="600"/>
              </a:spcBef>
              <a:defRPr sz="1792"/>
            </a:pPr>
            <a:r>
              <a:t>Powtarzające się i stereotypowe ruchy motoryczne, takie jak ruchy całego ciała (np. kołysanie), nietypowy chód (np. chodzenie na palcach), nietypowe ruchy dłoni lub palców oraz postawa.</a:t>
            </a:r>
          </a:p>
          <a:p>
            <a:pPr marL="146303" indent="-146303" defTabSz="585215">
              <a:spcBef>
                <a:spcPts val="600"/>
              </a:spcBef>
              <a:defRPr sz="1792"/>
            </a:pPr>
            <a:r>
              <a:t>Trwałe zaabsorbowanie jednym lub kilkoma szczególnymi zainteresowaniami.</a:t>
            </a:r>
          </a:p>
          <a:p>
            <a:pPr marL="146303" indent="-146303" defTabSz="585215">
              <a:spcBef>
                <a:spcPts val="600"/>
              </a:spcBef>
              <a:defRPr sz="1792"/>
            </a:pPr>
            <a:r>
              <a:t>Trwająca przez całe życie nadmierna i uporczywa nadwrażliwość lub nadwrażliwość na bodźce zmysłowe lub nietypowe zainteresowanie bodźcem zmysłowym</a:t>
            </a:r>
          </a:p>
        </p:txBody>
      </p:sp>
      <p:sp>
        <p:nvSpPr>
          <p:cNvPr id="223" name="ICD 11"/>
          <p:cNvSpPr txBox="1"/>
          <p:nvPr/>
        </p:nvSpPr>
        <p:spPr>
          <a:xfrm>
            <a:off x="5786754" y="88784"/>
            <a:ext cx="61849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>
              <a:defRPr sz="1200">
                <a:latin typeface="Inter Regular Bold"/>
                <a:ea typeface="Inter Regular Bold"/>
                <a:cs typeface="Inter Regular Bold"/>
                <a:sym typeface="Inter Regular Bold"/>
              </a:defRPr>
            </a:lvl1pPr>
          </a:lstStyle>
          <a:p>
            <a:r>
              <a:rPr lang="pl-PL" b="1" dirty="0"/>
              <a:t>ICD-11</a:t>
            </a:r>
            <a:endParaRPr lang="pl-PL" b="1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iche godzin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Ciche godziny</a:t>
            </a:r>
          </a:p>
        </p:txBody>
      </p:sp>
      <p:pic>
        <p:nvPicPr>
          <p:cNvPr id="226" name="pexels-andrea-piacquadio-3768723.jpg" descr="Mężczyzna z długimi kręconymi włosami i lekkim zarostem, trzyma palec przy ustach, sugerujący zachowanie ciszy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5742" r="9821"/>
          <a:stretch>
            <a:fillRect/>
          </a:stretch>
        </p:blipFill>
        <p:spPr>
          <a:xfrm>
            <a:off x="5183187" y="962025"/>
            <a:ext cx="6172201" cy="4873625"/>
          </a:xfrm>
          <a:prstGeom prst="rect">
            <a:avLst/>
          </a:prstGeom>
        </p:spPr>
      </p:pic>
      <p:sp>
        <p:nvSpPr>
          <p:cNvPr id="227" name="Tworzenie wspierającej przestrzeni dla autystów wiąże się z ograniczeniem następujących bodźców:…"/>
          <p:cNvSpPr txBox="1">
            <a:spLocks noGrp="1"/>
          </p:cNvSpPr>
          <p:nvPr>
            <p:ph type="body" sz="half" idx="1"/>
          </p:nvPr>
        </p:nvSpPr>
        <p:spPr>
          <a:xfrm>
            <a:off x="839787" y="2057400"/>
            <a:ext cx="5762626" cy="3706615"/>
          </a:xfrm>
          <a:prstGeom prst="rect">
            <a:avLst/>
          </a:prstGeom>
        </p:spPr>
        <p:txBody>
          <a:bodyPr/>
          <a:lstStyle/>
          <a:p>
            <a:pPr>
              <a:defRPr sz="2400"/>
            </a:pPr>
            <a:r>
              <a:t>Tworzenie wspierającej przestrzeni dla autystów wiąże się z ograniczeniem następujących bodźców:</a:t>
            </a:r>
          </a:p>
          <a:p>
            <a:pPr marL="228600" indent="-228600">
              <a:buClr>
                <a:srgbClr val="000000"/>
              </a:buClr>
              <a:buSzPct val="80000"/>
              <a:buBlip>
                <a:blip r:embed="rId3"/>
              </a:buBlip>
              <a:defRPr sz="2400"/>
            </a:pPr>
            <a:r>
              <a:t>Hałasu</a:t>
            </a:r>
          </a:p>
          <a:p>
            <a:pPr marL="228600" indent="-228600">
              <a:buClr>
                <a:srgbClr val="000000"/>
              </a:buClr>
              <a:buSzPct val="80000"/>
              <a:buBlip>
                <a:blip r:embed="rId3"/>
              </a:buBlip>
              <a:defRPr sz="2400"/>
            </a:pPr>
            <a:r>
              <a:t>Mocnego oświetlenia</a:t>
            </a:r>
          </a:p>
          <a:p>
            <a:pPr marL="228600" indent="-228600">
              <a:buClr>
                <a:srgbClr val="000000"/>
              </a:buClr>
              <a:buSzPct val="80000"/>
              <a:buBlip>
                <a:blip r:embed="rId3"/>
              </a:buBlip>
              <a:defRPr sz="2400"/>
            </a:pPr>
            <a:r>
              <a:t>Nadmiernej ekspozycji społecznej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DOBRE PRAKTYKI WSPIERANIA…"/>
          <p:cNvSpPr txBox="1">
            <a:spLocks noGrp="1"/>
          </p:cNvSpPr>
          <p:nvPr>
            <p:ph type="title"/>
          </p:nvPr>
        </p:nvSpPr>
        <p:spPr>
          <a:xfrm>
            <a:off x="838200" y="1431427"/>
            <a:ext cx="10515600" cy="2852737"/>
          </a:xfrm>
          <a:prstGeom prst="rect">
            <a:avLst/>
          </a:prstGeom>
        </p:spPr>
        <p:txBody>
          <a:bodyPr/>
          <a:lstStyle/>
          <a:p>
            <a:pPr algn="ctr">
              <a:defRPr sz="4000">
                <a:solidFill>
                  <a:srgbClr val="FF93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DOBRE PRAKTYKI WSPIERANIA</a:t>
            </a:r>
          </a:p>
          <a:p>
            <a:pPr algn="ctr">
              <a:defRPr sz="4000">
                <a:solidFill>
                  <a:srgbClr val="FF93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OSÓB W KRYZYSIE</a:t>
            </a:r>
          </a:p>
        </p:txBody>
      </p:sp>
      <p:sp>
        <p:nvSpPr>
          <p:cNvPr id="230" name="Przykłady dobrych praktyk…"/>
          <p:cNvSpPr txBox="1">
            <a:spLocks noGrp="1"/>
          </p:cNvSpPr>
          <p:nvPr>
            <p:ph type="body" sz="quarter" idx="1"/>
          </p:nvPr>
        </p:nvSpPr>
        <p:spPr>
          <a:xfrm>
            <a:off x="838200" y="4424362"/>
            <a:ext cx="10515600" cy="1500188"/>
          </a:xfrm>
          <a:prstGeom prst="rect">
            <a:avLst/>
          </a:prstGeom>
        </p:spPr>
        <p:txBody>
          <a:bodyPr/>
          <a:lstStyle/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Przykłady dobrych praktyk</a:t>
            </a:r>
          </a:p>
          <a:p>
            <a:pPr marL="228600" indent="-228600">
              <a:buSzPct val="80000"/>
              <a:buBlip>
                <a:blip r:embed="rId2"/>
              </a:buBlip>
              <a:defRPr>
                <a:solidFill>
                  <a:srgbClr val="000000"/>
                </a:solidFill>
              </a:defRPr>
            </a:pPr>
            <a:r>
              <a:t>Narzędzia do wspierania osób w kryzysie</a:t>
            </a:r>
          </a:p>
        </p:txBody>
      </p:sp>
      <p:pic>
        <p:nvPicPr>
          <p:cNvPr id="231" name="phone-6253254_1280.jp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789" y="-29344"/>
            <a:ext cx="3118422" cy="31184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upuj" descr="Ogólnopolski telefon autyzmu 333 070 180 &#10;Województwo Śląskie"/>
          <p:cNvGrpSpPr/>
          <p:nvPr/>
        </p:nvGrpSpPr>
        <p:grpSpPr>
          <a:xfrm>
            <a:off x="4014540" y="1244599"/>
            <a:ext cx="4686796" cy="4099351"/>
            <a:chOff x="0" y="0"/>
            <a:chExt cx="5861545" cy="5385224"/>
          </a:xfrm>
        </p:grpSpPr>
        <p:pic>
          <p:nvPicPr>
            <p:cNvPr id="233" name="wklejony-film.png" descr="wklejony-fil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861546" cy="49153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4" name="Caption"/>
            <p:cNvSpPr/>
            <p:nvPr/>
          </p:nvSpPr>
          <p:spPr>
            <a:xfrm>
              <a:off x="0" y="5016924"/>
              <a:ext cx="5861546" cy="368301"/>
            </a:xfrm>
            <a:prstGeom prst="roundRect">
              <a:avLst>
                <a:gd name="adj" fmla="val 0"/>
              </a:avLst>
            </a:prstGeom>
            <a:solidFill>
              <a:srgbClr val="000000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ctr"/>
            </a:lstStyle>
            <a:p>
              <a:r>
                <a:t>Od poniedziałku do soboty 10:00 - 18:00</a:t>
              </a:r>
            </a:p>
          </p:txBody>
        </p:sp>
      </p:grpSp>
      <p:sp>
        <p:nvSpPr>
          <p:cNvPr id="236" name="https://www.pfron.org.pl/komunikaty-z-regionu/szczegoly-komunikatu/news/ogolnopolski-telefon-autyzmu/"/>
          <p:cNvSpPr txBox="1"/>
          <p:nvPr/>
        </p:nvSpPr>
        <p:spPr>
          <a:xfrm>
            <a:off x="5833045" y="5670867"/>
            <a:ext cx="528348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tIns="45720" rIns="45719" bIns="45720" anchor="t">
            <a:spAutoFit/>
          </a:bodyPr>
          <a:lstStyle>
            <a:lvl1pPr>
              <a:defRPr sz="1200"/>
            </a:lvl1pPr>
          </a:lstStyle>
          <a:p>
            <a:r>
              <a:rPr lang="pl-PL" dirty="0">
                <a:hlinkClick r:id="rId3"/>
              </a:rPr>
              <a:t>PFRON</a:t>
            </a:r>
            <a:endParaRPr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F2C803C-142E-17D7-22D0-D8951233432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012" y="206375"/>
            <a:ext cx="9944100" cy="1150938"/>
          </a:xfrm>
        </p:spPr>
        <p:txBody>
          <a:bodyPr lIns="45719" tIns="45720" rIns="45719" bIns="45720" anchor="ctr">
            <a:normAutofit/>
          </a:bodyPr>
          <a:lstStyle/>
          <a:p>
            <a:r>
              <a:rPr lang="pl-PL" sz="4000" dirty="0"/>
              <a:t>Ogólnopolski telefon autyzmu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Możliwości niesienia pomocy w kryzysi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Możliwości niesienia pomocy w kryzysie</a:t>
            </a:r>
          </a:p>
        </p:txBody>
      </p:sp>
      <p:sp>
        <p:nvSpPr>
          <p:cNvPr id="239" name="Pomoc psychologiczna na terenie waszej uczelni…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 lIns="45719" tIns="45720" rIns="45719" bIns="45720" anchor="t">
            <a:normAutofit/>
          </a:bodyPr>
          <a:lstStyle/>
          <a:p>
            <a:pPr marL="240030" indent="-240030">
              <a:buSzPct val="60000"/>
              <a:buBlip>
                <a:blip r:embed="rId2"/>
              </a:buBlip>
            </a:pPr>
            <a:r>
              <a:rPr err="1"/>
              <a:t>Pomoc</a:t>
            </a:r>
            <a:r>
              <a:rPr dirty="0"/>
              <a:t> </a:t>
            </a:r>
            <a:r>
              <a:rPr err="1"/>
              <a:t>psychologiczna</a:t>
            </a:r>
            <a:r>
              <a:rPr dirty="0"/>
              <a:t> </a:t>
            </a:r>
            <a:r>
              <a:rPr err="1"/>
              <a:t>na</a:t>
            </a:r>
            <a:r>
              <a:rPr dirty="0"/>
              <a:t> </a:t>
            </a:r>
            <a:r>
              <a:rPr err="1"/>
              <a:t>terenie</a:t>
            </a:r>
            <a:r>
              <a:rPr dirty="0"/>
              <a:t> </a:t>
            </a:r>
            <a:r>
              <a:rPr err="1"/>
              <a:t>waszej</a:t>
            </a:r>
            <a:r>
              <a:rPr dirty="0"/>
              <a:t> </a:t>
            </a:r>
            <a:r>
              <a:rPr lang="pl-PL" err="1"/>
              <a:t>uczelni</a:t>
            </a:r>
            <a:endParaRPr lang="pl-PL" dirty="0" err="1"/>
          </a:p>
          <a:p>
            <a:pPr marL="240030" indent="-240030">
              <a:buSzPct val="60000"/>
              <a:buBlip>
                <a:blip r:embed="rId2"/>
              </a:buBlip>
            </a:pPr>
            <a:r>
              <a:rPr lang="en-US" err="1">
                <a:ea typeface="+mn-lt"/>
                <a:cs typeface="+mn-lt"/>
              </a:rPr>
              <a:t>Ważne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telefony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antydepresyjne</a:t>
            </a:r>
            <a:r>
              <a:rPr lang="en-US">
                <a:ea typeface="+mn-lt"/>
                <a:cs typeface="+mn-lt"/>
              </a:rPr>
              <a:t> </a:t>
            </a:r>
            <a:endParaRPr lang="pl-PL" dirty="0"/>
          </a:p>
          <a:p>
            <a:pPr marL="240030" indent="-240030">
              <a:buSzPct val="60000"/>
              <a:buFont typeface="Arial"/>
              <a:buBlip>
                <a:blip r:embed="rId2"/>
              </a:buBlip>
            </a:pPr>
            <a:r>
              <a:rPr lang="pl-PL" dirty="0"/>
              <a:t>Indywidualny</a:t>
            </a:r>
            <a:r>
              <a:rPr dirty="0"/>
              <a:t> tok nauczania</a:t>
            </a:r>
            <a:endParaRPr lang="pl-PL"/>
          </a:p>
        </p:txBody>
      </p:sp>
      <p:sp>
        <p:nvSpPr>
          <p:cNvPr id="240" name="https://www.sggw.edu.pl/strona-glowna/studia/informacje-praktyczne-dla-studentow/pomoc-psychologiczna/"/>
          <p:cNvSpPr txBox="1"/>
          <p:nvPr/>
        </p:nvSpPr>
        <p:spPr>
          <a:xfrm>
            <a:off x="5846069" y="5707380"/>
            <a:ext cx="494685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tIns="45720" rIns="45719" bIns="45720" anchor="t">
            <a:spAutoFit/>
          </a:bodyPr>
          <a:lstStyle>
            <a:lvl1pPr>
              <a:defRPr sz="1200"/>
            </a:lvl1pPr>
          </a:lstStyle>
          <a:p>
            <a:r>
              <a:rPr lang="pl-PL" dirty="0">
                <a:hlinkClick r:id="rId3"/>
              </a:rPr>
              <a:t>SGGW</a:t>
            </a:r>
            <a:endParaRPr/>
          </a:p>
        </p:txBody>
      </p:sp>
      <p:sp>
        <p:nvSpPr>
          <p:cNvPr id="241" name="https://forumprzeciwdepresji.pl/wazne-telefony-antydepresyjne"/>
          <p:cNvSpPr txBox="1"/>
          <p:nvPr/>
        </p:nvSpPr>
        <p:spPr>
          <a:xfrm>
            <a:off x="5305814" y="5429249"/>
            <a:ext cx="1568697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tIns="45720" rIns="45719" bIns="45720" anchor="t">
            <a:spAutoFit/>
          </a:bodyPr>
          <a:lstStyle>
            <a:lvl1pPr>
              <a:defRPr sz="1200"/>
            </a:lvl1pPr>
          </a:lstStyle>
          <a:p>
            <a:r>
              <a:rPr lang="pl-PL" dirty="0">
                <a:hlinkClick r:id="rId4"/>
              </a:rPr>
              <a:t>Forum Przeciw Depresji</a:t>
            </a:r>
            <a:endParaRPr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ERIA PYTAŃ I ODPOWIEDZI (Q&amp;A)"/>
          <p:cNvSpPr txBox="1">
            <a:spLocks noGrp="1"/>
          </p:cNvSpPr>
          <p:nvPr>
            <p:ph type="title"/>
          </p:nvPr>
        </p:nvSpPr>
        <p:spPr>
          <a:xfrm>
            <a:off x="838200" y="2180727"/>
            <a:ext cx="10515600" cy="2852737"/>
          </a:xfrm>
          <a:prstGeom prst="rect">
            <a:avLst/>
          </a:prstGeom>
        </p:spPr>
        <p:txBody>
          <a:bodyPr/>
          <a:lstStyle>
            <a:lvl1pPr algn="ctr">
              <a:defRPr sz="5000">
                <a:solidFill>
                  <a:srgbClr val="FF93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lvl1pPr>
          </a:lstStyle>
          <a:p>
            <a:r>
              <a:t>SERIA PYTAŃ I ODPOWIEDZI (Q&amp;A)</a:t>
            </a:r>
          </a:p>
        </p:txBody>
      </p:sp>
      <p:pic>
        <p:nvPicPr>
          <p:cNvPr id="244" name="phone-6253254_1280.jp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789" y="-29344"/>
            <a:ext cx="3118422" cy="31184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4FD7410-830E-0383-6FA4-566A15B6E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45719" tIns="45720" rIns="45719" bIns="45720" anchor="ctr">
            <a:normAutofit/>
          </a:bodyPr>
          <a:lstStyle/>
          <a:p>
            <a:r>
              <a:rPr lang="pl-PL" dirty="0"/>
              <a:t>Bibliografia i </a:t>
            </a:r>
            <a:r>
              <a:rPr lang="pl-PL" dirty="0" err="1"/>
              <a:t>netografia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D8DDE228-534C-905B-37F0-360C9FDEBF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45719" tIns="45720" rIns="45719" bIns="45720" anchor="t">
            <a:normAutofit/>
          </a:bodyPr>
          <a:lstStyle/>
          <a:p>
            <a:r>
              <a:rPr lang="pl-PL" sz="1400" dirty="0">
                <a:ea typeface="+mn-lt"/>
                <a:cs typeface="+mn-lt"/>
              </a:rPr>
              <a:t>PSYCHIATRIA, prof. dr hab. n. med. Piotr Gałecki prof. dr hab. n. med. Agata Szulc) </a:t>
            </a:r>
            <a:r>
              <a:rPr lang="pl-PL" sz="1400" err="1">
                <a:ea typeface="+mn-lt"/>
                <a:cs typeface="+mn-lt"/>
              </a:rPr>
              <a:t>Edra</a:t>
            </a:r>
            <a:r>
              <a:rPr lang="pl-PL" sz="1400" dirty="0">
                <a:ea typeface="+mn-lt"/>
                <a:cs typeface="+mn-lt"/>
              </a:rPr>
              <a:t> Urban &amp; Partner, Wrocław 2018 </a:t>
            </a:r>
          </a:p>
          <a:p>
            <a:r>
              <a:rPr lang="pl-PL" sz="1400" dirty="0">
                <a:ea typeface="+mn-lt"/>
                <a:cs typeface="+mn-lt"/>
              </a:rPr>
              <a:t>Autyzm jako wyzwanie w wymiarze medycznym, diagnostyczny i terapeutyczny, Natalia Jach-Salamon, Toruń 2022 </a:t>
            </a:r>
          </a:p>
          <a:p>
            <a:r>
              <a:rPr lang="pl-PL" sz="1400" dirty="0">
                <a:ea typeface="+mn-lt"/>
                <a:cs typeface="+mn-lt"/>
              </a:rPr>
              <a:t>ICD-11</a:t>
            </a:r>
          </a:p>
          <a:p>
            <a:r>
              <a:rPr lang="pl-PL" sz="1400" dirty="0">
                <a:ea typeface="+mn-lt"/>
                <a:cs typeface="+mn-lt"/>
              </a:rPr>
              <a:t>Student z autyzmem w społeczności akademickiej, UMCS </a:t>
            </a:r>
          </a:p>
          <a:p>
            <a:r>
              <a:rPr lang="pl-PL" sz="1400" dirty="0">
                <a:ea typeface="+mn-lt"/>
                <a:cs typeface="+mn-lt"/>
                <a:hlinkClick r:id="rId2"/>
              </a:rPr>
              <a:t>https://polskiautyzm.pl/klasyfikacje-diagnostyczne-autyzmu/</a:t>
            </a:r>
          </a:p>
          <a:p>
            <a:r>
              <a:rPr lang="pl-PL" sz="1400" dirty="0">
                <a:ea typeface="+mn-lt"/>
                <a:cs typeface="+mn-lt"/>
                <a:hlinkClick r:id="rId3"/>
              </a:rPr>
              <a:t>https://www.pfron.org.pl/komunikaty-z-regionu/szczegoly-komunikatu/news/ogolnopolski-telefon-autyzmu/</a:t>
            </a:r>
            <a:endParaRPr lang="pl-PL" sz="1400">
              <a:ea typeface="+mn-lt"/>
              <a:cs typeface="+mn-lt"/>
            </a:endParaRPr>
          </a:p>
          <a:p>
            <a:r>
              <a:rPr lang="pl-PL" sz="1400" dirty="0">
                <a:ea typeface="+mn-lt"/>
                <a:cs typeface="+mn-lt"/>
                <a:hlinkClick r:id="rId4"/>
              </a:rPr>
              <a:t>https://forumprzeciwdepresji.pl/wazne-telefony-antydepresyjne</a:t>
            </a:r>
            <a:endParaRPr lang="pl-PL" sz="1400">
              <a:ea typeface="+mn-lt"/>
              <a:cs typeface="+mn-lt"/>
            </a:endParaRPr>
          </a:p>
          <a:p>
            <a:r>
              <a:rPr lang="pl-PL" sz="1400" dirty="0">
                <a:ea typeface="+mn-lt"/>
                <a:cs typeface="+mn-lt"/>
                <a:hlinkClick r:id="rId5"/>
              </a:rPr>
              <a:t>https://www.sggw.edu.pl/strona-glowna/studia/informacje-praktyczne-dla-studentow/pomoc-psychologiczna/</a:t>
            </a:r>
            <a:endParaRPr lang="pl-PL" sz="1400">
              <a:ea typeface="+mn-lt"/>
              <a:cs typeface="+mn-lt"/>
            </a:endParaRPr>
          </a:p>
          <a:p>
            <a:endParaRPr lang="pl-PL" sz="1400" dirty="0">
              <a:ea typeface="+mn-lt"/>
              <a:cs typeface="+mn-lt"/>
            </a:endParaRPr>
          </a:p>
        </p:txBody>
      </p:sp>
      <p:sp>
        <p:nvSpPr>
          <p:cNvPr id="4" name="pole tekstowe 1">
            <a:extLst>
              <a:ext uri="{FF2B5EF4-FFF2-40B4-BE49-F238E27FC236}">
                <a16:creationId xmlns="" xmlns:a16="http://schemas.microsoft.com/office/drawing/2014/main" id="{08A5E028-B114-FD53-CB30-B748E47CD7A5}"/>
              </a:ext>
            </a:extLst>
          </p:cNvPr>
          <p:cNvSpPr txBox="1"/>
          <p:nvPr/>
        </p:nvSpPr>
        <p:spPr>
          <a:xfrm>
            <a:off x="2777837" y="180110"/>
            <a:ext cx="663632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Inter Regular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Inter Regular Regular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Inter Regular Regular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Inter Regular Regular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Inter Regular Regular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Inter Regular Regular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Inter Regular Regular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Inter Regular Regular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Inter Regular Regular"/>
              </a:defRPr>
            </a:lvl9pPr>
          </a:lstStyle>
          <a:p>
            <a:pPr algn="ctr"/>
            <a:r>
              <a:rPr lang="en-US" b="1" dirty="0" err="1"/>
              <a:t>Fotografie</a:t>
            </a:r>
            <a:r>
              <a:rPr lang="en-US" b="1" dirty="0"/>
              <a:t> w </a:t>
            </a:r>
            <a:r>
              <a:rPr lang="en-US" b="1" dirty="0" err="1"/>
              <a:t>prezentacji</a:t>
            </a:r>
            <a:r>
              <a:rPr lang="en-US" b="1" dirty="0"/>
              <a:t> </a:t>
            </a:r>
            <a:r>
              <a:rPr lang="en-US" b="1" dirty="0" err="1"/>
              <a:t>są</a:t>
            </a:r>
            <a:r>
              <a:rPr lang="en-US" b="1" dirty="0"/>
              <a:t> 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licencji</a:t>
            </a:r>
            <a:r>
              <a:rPr lang="en-US" b="1" dirty="0"/>
              <a:t> CC 4.0 - </a:t>
            </a:r>
            <a:r>
              <a:rPr lang="en-US" b="1" dirty="0" err="1"/>
              <a:t>źródło</a:t>
            </a:r>
            <a:r>
              <a:rPr lang="en-US" b="1" dirty="0"/>
              <a:t>: pexels.com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3858729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Obraz 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14475" y="0"/>
            <a:ext cx="10677525" cy="1958340"/>
            <a:chOff x="0" y="0"/>
            <a:chExt cx="10677525" cy="1958339"/>
          </a:xfrm>
        </p:grpSpPr>
        <p:sp>
          <p:nvSpPr>
            <p:cNvPr id="246" name="Prostokąt"/>
            <p:cNvSpPr/>
            <p:nvPr/>
          </p:nvSpPr>
          <p:spPr>
            <a:xfrm>
              <a:off x="0" y="0"/>
              <a:ext cx="10677525" cy="195834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247" name="image1.jpeg" descr="image1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0677525" cy="19583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9" name="pole tekstowe 5" descr="Szkolenie jest realizowane w ramach projektu „SGGW - Uczelnia dostępna” współfinansowanego z Programu Operacyjnego Wiedza Edukacja Rozwój na lata 2014-2020, Oś priorytetowa III. Szkolnictwo wyższe dla gospodarki i rozwoju, Działanie 3.5 Kompleksowe Programy Szkół Wyższych​"/>
          <p:cNvSpPr txBox="1"/>
          <p:nvPr/>
        </p:nvSpPr>
        <p:spPr>
          <a:xfrm>
            <a:off x="1431017" y="3168237"/>
            <a:ext cx="9350504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t">
            <a:spAutoFit/>
          </a:bodyPr>
          <a:lstStyle>
            <a:lvl1pPr algn="ctr">
              <a:spcBef>
                <a:spcPts val="1000"/>
              </a:spcBef>
              <a:defRPr sz="2000"/>
            </a:lvl1pPr>
          </a:lstStyle>
          <a:p>
            <a:r>
              <a:rPr dirty="0"/>
              <a:t>Szkolenie </a:t>
            </a:r>
            <a:r>
              <a:rPr lang="pl-PL" dirty="0"/>
              <a:t>jest</a:t>
            </a:r>
            <a:r>
              <a:rPr dirty="0"/>
              <a:t> realizowane w ramach projektu „SGGW - Uczelnia dostępna” [POWR.03.05.00-00-A044/21] współfinansowanego z Programu Operacyjnego Wiedza Edukacja Rozwój na lata 2014-2020, Oś priorytetowa III. Szkolnictwo wyższe dla gospodarki i rozwoju, Działanie 3.5 Kompleksowe Programy Szkół Wyższych</a:t>
            </a:r>
            <a:endParaRPr lang="pl-PL" dirty="0"/>
          </a:p>
        </p:txBody>
      </p:sp>
      <p:sp>
        <p:nvSpPr>
          <p:cNvPr id="250" name="pole tekstowe 7"/>
          <p:cNvSpPr txBox="1">
            <a:spLocks noGrp="1"/>
          </p:cNvSpPr>
          <p:nvPr>
            <p:ph type="title" idx="4294967295"/>
          </p:nvPr>
        </p:nvSpPr>
        <p:spPr>
          <a:xfrm>
            <a:off x="1431017" y="1330415"/>
            <a:ext cx="9350504" cy="1069341"/>
          </a:xfrm>
          <a:prstGeom prst="rect">
            <a:avLst/>
          </a:prstGeom>
          <a:noFill/>
          <a:ln w="12700">
            <a:noFill/>
            <a:prstDash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rot="0" spcFirstLastPara="0" vertOverflow="overflow" horzOverflow="overflow" vert="horz" wrap="square" lIns="45719" tIns="45720" rIns="45719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>
                <a:solidFill>
                  <a:srgbClr val="011993"/>
                </a:solidFill>
              </a:defRPr>
            </a:pPr>
            <a:r>
              <a:rPr kumimoji="0" lang="pl-PL" sz="6400" b="0" i="0" u="none" strike="noStrike" kern="0" cap="none" spc="0" normalizeH="0" baseline="0" noProof="0">
                <a:ln>
                  <a:noFill/>
                </a:ln>
                <a:solidFill>
                  <a:srgbClr val="01199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Inter Regular Regular"/>
              </a:rPr>
              <a:t>Dziękuję za uwagę!</a:t>
            </a:r>
          </a:p>
        </p:txBody>
      </p:sp>
      <p:pic>
        <p:nvPicPr>
          <p:cNvPr id="251" name="Obraz 1" descr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86" y="6064748"/>
            <a:ext cx="5762626" cy="409576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pole tekstowe 5" descr="Pytania dotyczące prezentacji i treści przekazywanych podczas szkolenia kieruj na szkolenia@wlaczwizje.pl"/>
          <p:cNvSpPr txBox="1"/>
          <p:nvPr/>
        </p:nvSpPr>
        <p:spPr>
          <a:xfrm>
            <a:off x="1431017" y="5010192"/>
            <a:ext cx="9350504" cy="82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t">
            <a:spAutoFit/>
          </a:bodyPr>
          <a:lstStyle/>
          <a:p>
            <a:pPr algn="ctr">
              <a:spcBef>
                <a:spcPts val="1000"/>
              </a:spcBef>
              <a:defRPr sz="2000"/>
            </a:pPr>
            <a:r>
              <a:rPr err="1"/>
              <a:t>Pytania</a:t>
            </a:r>
            <a:r>
              <a:rPr dirty="0"/>
              <a:t> dot. </a:t>
            </a:r>
            <a:r>
              <a:rPr err="1"/>
              <a:t>prezentacji</a:t>
            </a:r>
            <a:r>
              <a:rPr dirty="0"/>
              <a:t> </a:t>
            </a:r>
            <a:r>
              <a:rPr err="1"/>
              <a:t>i</a:t>
            </a:r>
            <a:r>
              <a:rPr dirty="0"/>
              <a:t> </a:t>
            </a:r>
            <a:r>
              <a:rPr err="1"/>
              <a:t>treści</a:t>
            </a:r>
            <a:r>
              <a:rPr dirty="0"/>
              <a:t> </a:t>
            </a:r>
            <a:r>
              <a:rPr err="1"/>
              <a:t>przekazywanych</a:t>
            </a:r>
            <a:r>
              <a:rPr dirty="0"/>
              <a:t> </a:t>
            </a:r>
            <a:r>
              <a:rPr err="1"/>
              <a:t>podczas</a:t>
            </a:r>
            <a:r>
              <a:rPr dirty="0"/>
              <a:t> </a:t>
            </a:r>
            <a:r>
              <a:rPr err="1"/>
              <a:t>szkolenia</a:t>
            </a:r>
            <a:r>
              <a:rPr dirty="0"/>
              <a:t> </a:t>
            </a:r>
            <a:r>
              <a:rPr err="1"/>
              <a:t>kieruj</a:t>
            </a:r>
            <a:r>
              <a:rPr dirty="0"/>
              <a:t> </a:t>
            </a:r>
            <a:r>
              <a:rPr err="1"/>
              <a:t>na</a:t>
            </a:r>
            <a:r>
              <a:rPr dirty="0"/>
              <a:t>:</a:t>
            </a:r>
            <a:endParaRPr lang="pl-PL"/>
          </a:p>
          <a:p>
            <a:pPr algn="ctr">
              <a:spcBef>
                <a:spcPts val="1000"/>
              </a:spcBef>
              <a:defRPr sz="2000"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rPr dirty="0">
                <a:hlinkClick r:id="rId4"/>
              </a:rPr>
              <a:t>SZKOLENIA@WLACZWIZJE.PL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yw pakietu Office">
      <a:majorFont>
        <a:latin typeface="Calibri"/>
        <a:ea typeface="Calibri"/>
        <a:cs typeface="Calibri"/>
      </a:majorFont>
      <a:minorFont>
        <a:latin typeface="Inter Regular Regular"/>
        <a:ea typeface="Inter Regular Regular"/>
        <a:cs typeface="Inter Regular Regular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Inter Regular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yw pakietu Office">
      <a:majorFont>
        <a:latin typeface="Calibri"/>
        <a:ea typeface="Calibri"/>
        <a:cs typeface="Calibri"/>
      </a:majorFont>
      <a:minorFont>
        <a:latin typeface="Inter Regular Regular"/>
        <a:ea typeface="Inter Regular Regular"/>
        <a:cs typeface="Inter Regular Regular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Inter Regular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1623</Words>
  <Application>Microsoft Office PowerPoint</Application>
  <PresentationFormat>Niestandardowy</PresentationFormat>
  <Paragraphs>216</Paragraphs>
  <Slides>35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36" baseType="lpstr">
      <vt:lpstr>Motyw pakietu Office</vt:lpstr>
      <vt:lpstr>Student w spektrum autyzmu</vt:lpstr>
      <vt:lpstr>O TRENERZE</vt:lpstr>
      <vt:lpstr>AGENDA</vt:lpstr>
      <vt:lpstr>CEL SZCZEGÓŁOWY</vt:lpstr>
      <vt:lpstr>ZASADY</vt:lpstr>
      <vt:lpstr>OCZEKIWANIA</vt:lpstr>
      <vt:lpstr>INTEGRACJA</vt:lpstr>
      <vt:lpstr>WPROWADZENIE DO ASD</vt:lpstr>
      <vt:lpstr>PIERWSZE OPISANIE</vt:lpstr>
      <vt:lpstr>4A - Cztery osiowe objawy schizofrenii</vt:lpstr>
      <vt:lpstr>AUTYZM</vt:lpstr>
      <vt:lpstr>Objawy autystycznego zaburzenia (Kanner)</vt:lpstr>
      <vt:lpstr>Czy autyzm jest dziedziczony?</vt:lpstr>
      <vt:lpstr>Autyzm obecnie</vt:lpstr>
      <vt:lpstr>Szerszy fenotyp autyzmu  (BAP – Bronder autism phenotype)</vt:lpstr>
      <vt:lpstr>Niektóre hipotezy dotyczące powstawania autyzmu</vt:lpstr>
      <vt:lpstr>Metody diagnostyczne</vt:lpstr>
      <vt:lpstr>Wybrane formy terapii</vt:lpstr>
      <vt:lpstr>DSM V - Kryteria diagnozy autyzmu</vt:lpstr>
      <vt:lpstr>ASD W ŚRODOWISKU AKADEMICKIM</vt:lpstr>
      <vt:lpstr>Pomoc…</vt:lpstr>
      <vt:lpstr>Jak się zachowywać wobec osoby z ASD?</vt:lpstr>
      <vt:lpstr>WYKORZYSTANIE POTENCJAŁU  OSÓB NEUROATYPOWYCH</vt:lpstr>
      <vt:lpstr>Dostępność ♿️</vt:lpstr>
      <vt:lpstr>WSPARCIE STUDENTA Z ASD  W RAMACH ORGANIZACJI ZAJĘĆ</vt:lpstr>
      <vt:lpstr>WSKAZÓWKI DLA PROWADZĄCYCH</vt:lpstr>
      <vt:lpstr>TWORZENIE WSPIERAJĄCEJ PRZESTRZENI</vt:lpstr>
      <vt:lpstr>Powtarzalne cechy u osób z ASD</vt:lpstr>
      <vt:lpstr>Ciche godziny</vt:lpstr>
      <vt:lpstr>DOBRE PRAKTYKI WSPIERANIA OSÓB W KRYZYSIE</vt:lpstr>
      <vt:lpstr>Ogólnopolski telefon autyzmu</vt:lpstr>
      <vt:lpstr>Możliwości niesienia pomocy w kryzysie</vt:lpstr>
      <vt:lpstr>SERIA PYTAŃ I ODPOWIEDZI (Q&amp;A)</vt:lpstr>
      <vt:lpstr>Bibliografia i netografia</vt:lpstr>
      <vt:lpstr>Dziękuję za uwagę!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Jarek</cp:lastModifiedBy>
  <cp:revision>149</cp:revision>
  <dcterms:modified xsi:type="dcterms:W3CDTF">2023-11-27T07:51:21Z</dcterms:modified>
</cp:coreProperties>
</file>